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66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15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12-Jan-24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5a9fdf97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5a9fdf97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bg-BG" dirty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586" y="593392"/>
            <a:ext cx="11360373" cy="762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586" y="1536699"/>
            <a:ext cx="11360373" cy="4555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7386" lvl="0" indent="-15553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414772" lvl="1" indent="-144018">
              <a:spcBef>
                <a:spcPts val="726"/>
              </a:spcBef>
              <a:spcAft>
                <a:spcPts val="0"/>
              </a:spcAft>
              <a:buSzPts val="1400"/>
              <a:buChar char="○"/>
              <a:defRPr/>
            </a:lvl2pPr>
            <a:lvl3pPr marL="622158" lvl="2" indent="-144018">
              <a:spcBef>
                <a:spcPts val="726"/>
              </a:spcBef>
              <a:spcAft>
                <a:spcPts val="0"/>
              </a:spcAft>
              <a:buSzPts val="1400"/>
              <a:buChar char="■"/>
              <a:defRPr/>
            </a:lvl3pPr>
            <a:lvl4pPr marL="829544" lvl="3" indent="-144018">
              <a:spcBef>
                <a:spcPts val="726"/>
              </a:spcBef>
              <a:spcAft>
                <a:spcPts val="0"/>
              </a:spcAft>
              <a:buSzPts val="1400"/>
              <a:buChar char="●"/>
              <a:defRPr/>
            </a:lvl4pPr>
            <a:lvl5pPr marL="1036930" lvl="4" indent="-144018">
              <a:spcBef>
                <a:spcPts val="726"/>
              </a:spcBef>
              <a:spcAft>
                <a:spcPts val="0"/>
              </a:spcAft>
              <a:buSzPts val="1400"/>
              <a:buChar char="○"/>
              <a:defRPr/>
            </a:lvl5pPr>
            <a:lvl6pPr marL="1244316" lvl="5" indent="-144018">
              <a:spcBef>
                <a:spcPts val="726"/>
              </a:spcBef>
              <a:spcAft>
                <a:spcPts val="0"/>
              </a:spcAft>
              <a:buSzPts val="1400"/>
              <a:buChar char="■"/>
              <a:defRPr/>
            </a:lvl6pPr>
            <a:lvl7pPr marL="1451701" lvl="6" indent="-144018">
              <a:spcBef>
                <a:spcPts val="726"/>
              </a:spcBef>
              <a:spcAft>
                <a:spcPts val="0"/>
              </a:spcAft>
              <a:buSzPts val="1400"/>
              <a:buChar char="●"/>
              <a:defRPr/>
            </a:lvl7pPr>
            <a:lvl8pPr marL="1659087" lvl="7" indent="-144018">
              <a:spcBef>
                <a:spcPts val="726"/>
              </a:spcBef>
              <a:spcAft>
                <a:spcPts val="0"/>
              </a:spcAft>
              <a:buSzPts val="1400"/>
              <a:buChar char="○"/>
              <a:defRPr/>
            </a:lvl8pPr>
            <a:lvl9pPr marL="1866473" lvl="8" indent="-144018">
              <a:spcBef>
                <a:spcPts val="726"/>
              </a:spcBef>
              <a:spcAft>
                <a:spcPts val="72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212" y="6217890"/>
            <a:ext cx="731494" cy="524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1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ка разд.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bg-BG" dirty="0"/>
              <a:t>Щракнете върху иконата, за да добавите онлайн изображение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bg-BG" dirty="0"/>
              <a:t>Щракнете върху иконата, за да добавите онлайн изображение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bg-BG" dirty="0"/>
              <a:t>Щракнете върху иконата, за да добавите онлайн изображение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  <p:sldLayoutId id="214748369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teyold.com/danone-lanza-su-nuevo-lema-institucional-one-planet-one-health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iancepaintingdfw.com/blog/whats-more-important-quality-or-price/" TargetMode="Externa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4664" y="1122363"/>
            <a:ext cx="5486400" cy="2387600"/>
          </a:xfrm>
        </p:spPr>
        <p:txBody>
          <a:bodyPr>
            <a:normAutofit/>
          </a:bodyPr>
          <a:lstStyle/>
          <a:p>
            <a:r>
              <a:rPr lang="bg-BG" dirty="0"/>
              <a:t>ДАнон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/>
          <a:lstStyle/>
          <a:p>
            <a:r>
              <a:rPr lang="bg-BG" dirty="0"/>
              <a:t>Васил Ценков №2993</a:t>
            </a:r>
          </a:p>
          <a:p>
            <a:r>
              <a:rPr lang="bg-BG" dirty="0"/>
              <a:t>Веселин Фърцов №2966</a:t>
            </a:r>
            <a:endParaRPr lang="en-US" dirty="0"/>
          </a:p>
        </p:txBody>
      </p:sp>
      <p:pic>
        <p:nvPicPr>
          <p:cNvPr id="5" name="Картина 4" descr="Картина, която съдържа лого, Графика, графичен дизайн,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D9EFA665-693C-EB55-0958-5B509CFFC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125082"/>
            <a:ext cx="4050821" cy="243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лавие 14">
            <a:extLst>
              <a:ext uri="{FF2B5EF4-FFF2-40B4-BE49-F238E27FC236}">
                <a16:creationId xmlns:a16="http://schemas.microsoft.com/office/drawing/2014/main" id="{77DE759A-F284-110A-E105-AC8D38AB45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Благодаря за вниманието!</a:t>
            </a:r>
            <a:endParaRPr lang="en-US" dirty="0"/>
          </a:p>
        </p:txBody>
      </p:sp>
      <p:sp>
        <p:nvSpPr>
          <p:cNvPr id="12" name="Контейнер за дата 11">
            <a:extLst>
              <a:ext uri="{FF2B5EF4-FFF2-40B4-BE49-F238E27FC236}">
                <a16:creationId xmlns:a16="http://schemas.microsoft.com/office/drawing/2014/main" id="{6E14BF8E-9E25-AD98-D2B0-2944031B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r>
              <a:rPr lang="bg-BG" dirty="0"/>
              <a:t>24</a:t>
            </a:r>
            <a:endParaRPr lang="en-US" dirty="0"/>
          </a:p>
        </p:txBody>
      </p:sp>
      <p:sp>
        <p:nvSpPr>
          <p:cNvPr id="13" name="Контейнер за долния колонтитул 12">
            <a:extLst>
              <a:ext uri="{FF2B5EF4-FFF2-40B4-BE49-F238E27FC236}">
                <a16:creationId xmlns:a16="http://schemas.microsoft.com/office/drawing/2014/main" id="{8CEE5620-2E2C-2AA8-A794-A8EE142E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dirty="0"/>
              <a:t>Данон</a:t>
            </a:r>
            <a:endParaRPr lang="en-US" dirty="0"/>
          </a:p>
        </p:txBody>
      </p:sp>
      <p:sp>
        <p:nvSpPr>
          <p:cNvPr id="14" name="Контейнер за номер на слайда 13">
            <a:extLst>
              <a:ext uri="{FF2B5EF4-FFF2-40B4-BE49-F238E27FC236}">
                <a16:creationId xmlns:a16="http://schemas.microsoft.com/office/drawing/2014/main" id="{1367DCF9-2C77-8FEC-5853-A041D26A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8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10BBC4-F124-DDF0-6D8F-0E1DDFC4C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История на данон</a:t>
            </a:r>
            <a:endParaRPr lang="en-US" dirty="0"/>
          </a:p>
        </p:txBody>
      </p:sp>
      <p:pic>
        <p:nvPicPr>
          <p:cNvPr id="15" name="Контейнер за онлайн изображение 14">
            <a:extLst>
              <a:ext uri="{FF2B5EF4-FFF2-40B4-BE49-F238E27FC236}">
                <a16:creationId xmlns:a16="http://schemas.microsoft.com/office/drawing/2014/main" id="{BFBD3C98-BAE2-8575-2833-824BDA7C2BDF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/>
          <a:stretch>
            <a:fillRect/>
          </a:stretch>
        </p:blipFill>
        <p:spPr>
          <a:xfrm>
            <a:off x="1764028" y="1681721"/>
            <a:ext cx="2325626" cy="1544359"/>
          </a:xfrm>
          <a:prstGeom prst="rect">
            <a:avLst/>
          </a:prstGeom>
        </p:spPr>
      </p:pic>
      <p:pic>
        <p:nvPicPr>
          <p:cNvPr id="16" name="Контейнер за онлайн изображение 15">
            <a:extLst>
              <a:ext uri="{FF2B5EF4-FFF2-40B4-BE49-F238E27FC236}">
                <a16:creationId xmlns:a16="http://schemas.microsoft.com/office/drawing/2014/main" id="{81B2DC76-E904-EBE9-8C73-5D15D04911EF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3"/>
          <a:stretch>
            <a:fillRect/>
          </a:stretch>
        </p:blipFill>
        <p:spPr>
          <a:xfrm>
            <a:off x="5252274" y="1654466"/>
            <a:ext cx="2325626" cy="1598868"/>
          </a:xfrm>
          <a:prstGeom prst="rect">
            <a:avLst/>
          </a:prstGeom>
        </p:spPr>
      </p:pic>
      <p:pic>
        <p:nvPicPr>
          <p:cNvPr id="17" name="Контейнер за онлайн изображение 16">
            <a:extLst>
              <a:ext uri="{FF2B5EF4-FFF2-40B4-BE49-F238E27FC236}">
                <a16:creationId xmlns:a16="http://schemas.microsoft.com/office/drawing/2014/main" id="{4FF915FA-B3F8-2EEA-4957-3D7FF8E591EE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4"/>
          <a:stretch>
            <a:fillRect/>
          </a:stretch>
        </p:blipFill>
        <p:spPr>
          <a:xfrm>
            <a:off x="8789223" y="1654466"/>
            <a:ext cx="2334071" cy="1626555"/>
          </a:xfrm>
          <a:prstGeom prst="rect">
            <a:avLst/>
          </a:prstGeom>
        </p:spPr>
      </p:pic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6C257A94-EAEE-3EEE-8B24-EA462EE6AB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bg-BG" dirty="0"/>
              <a:t>1919г.</a:t>
            </a:r>
            <a:endParaRPr lang="en-US" dirty="0"/>
          </a:p>
        </p:txBody>
      </p:sp>
      <p:sp>
        <p:nvSpPr>
          <p:cNvPr id="7" name="Контейнер за съдържание 6">
            <a:extLst>
              <a:ext uri="{FF2B5EF4-FFF2-40B4-BE49-F238E27FC236}">
                <a16:creationId xmlns:a16="http://schemas.microsoft.com/office/drawing/2014/main" id="{7D226026-E59D-4C8B-5F9F-64B5F30FE6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В Барселона, Исак Карасо създава нов продукт – кисело мляко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Кръстен е на сина му Даниел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/>
              <a:t>Първоначално се е продавал в аптеките</a:t>
            </a:r>
            <a:endParaRPr lang="en-US" sz="1400" dirty="0"/>
          </a:p>
        </p:txBody>
      </p:sp>
      <p:sp>
        <p:nvSpPr>
          <p:cNvPr id="8" name="Текстов контейнер 7">
            <a:extLst>
              <a:ext uri="{FF2B5EF4-FFF2-40B4-BE49-F238E27FC236}">
                <a16:creationId xmlns:a16="http://schemas.microsoft.com/office/drawing/2014/main" id="{8715D966-FA88-54E2-5C78-75F7078F21C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bg-BG" dirty="0"/>
              <a:t>1929-1942г.</a:t>
            </a:r>
            <a:endParaRPr lang="en-US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6461A11B-38A0-9F04-50C9-4EC1F5C3D8A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Бизнесът се разраства отвъд Атлантическия океан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През 1942 се предлага в Ню Йорк</a:t>
            </a:r>
            <a:endParaRPr lang="en-US" dirty="0"/>
          </a:p>
        </p:txBody>
      </p:sp>
      <p:sp>
        <p:nvSpPr>
          <p:cNvPr id="10" name="Текстов контейнер 9">
            <a:extLst>
              <a:ext uri="{FF2B5EF4-FFF2-40B4-BE49-F238E27FC236}">
                <a16:creationId xmlns:a16="http://schemas.microsoft.com/office/drawing/2014/main" id="{A0DA0DFA-2167-305A-4758-3B4ADF45D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bg-BG" dirty="0"/>
              <a:t>1972г.</a:t>
            </a:r>
            <a:endParaRPr lang="en-US" dirty="0"/>
          </a:p>
        </p:txBody>
      </p:sp>
      <p:sp>
        <p:nvSpPr>
          <p:cNvPr id="11" name="Контейнер за съдържание 10">
            <a:extLst>
              <a:ext uri="{FF2B5EF4-FFF2-40B4-BE49-F238E27FC236}">
                <a16:creationId xmlns:a16="http://schemas.microsoft.com/office/drawing/2014/main" id="{6467A9F5-67C1-E3F5-3D96-36AA410E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bg-BG" dirty="0"/>
              <a:t>По време на срещата на бизнес лидери в Марсилия, Антоан Рибо дефинира нова функция на мениджмънта – </a:t>
            </a:r>
            <a:r>
              <a:rPr lang="bg-BG" b="1" dirty="0"/>
              <a:t>корпоративна социална отговорност </a:t>
            </a:r>
            <a:endParaRPr lang="en-US" b="1" dirty="0"/>
          </a:p>
        </p:txBody>
      </p:sp>
      <p:sp>
        <p:nvSpPr>
          <p:cNvPr id="12" name="Контейнер за дата 11">
            <a:extLst>
              <a:ext uri="{FF2B5EF4-FFF2-40B4-BE49-F238E27FC236}">
                <a16:creationId xmlns:a16="http://schemas.microsoft.com/office/drawing/2014/main" id="{BBC1A32D-E32F-00F1-DDB2-2EB10AA8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13" name="Контейнер за долния колонтитул 12">
            <a:extLst>
              <a:ext uri="{FF2B5EF4-FFF2-40B4-BE49-F238E27FC236}">
                <a16:creationId xmlns:a16="http://schemas.microsoft.com/office/drawing/2014/main" id="{B8005685-4355-7B56-2085-39E07999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dirty="0"/>
              <a:t>Данон</a:t>
            </a:r>
            <a:endParaRPr lang="en-US" dirty="0"/>
          </a:p>
        </p:txBody>
      </p:sp>
      <p:sp>
        <p:nvSpPr>
          <p:cNvPr id="14" name="Контейнер за номер на слайда 13">
            <a:extLst>
              <a:ext uri="{FF2B5EF4-FFF2-40B4-BE49-F238E27FC236}">
                <a16:creationId xmlns:a16="http://schemas.microsoft.com/office/drawing/2014/main" id="{778BD7ED-FBD0-3567-2EF0-AE0D6D62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6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1082F2E-FC10-CCC1-2EC8-F6FC1D146A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bg-BG" dirty="0"/>
              <a:t>1990</a:t>
            </a:r>
            <a:endParaRPr lang="en-US" dirty="0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A588D36-FC87-029E-64A7-369FCF6D2B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bg-BG" dirty="0"/>
              <a:t>2000</a:t>
            </a:r>
            <a:endParaRPr lang="en-US" dirty="0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6CFA163E-07AF-915F-51D9-F45170CC6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bg-BG" dirty="0"/>
              <a:t>2022</a:t>
            </a:r>
            <a:endParaRPr lang="en-US" dirty="0"/>
          </a:p>
        </p:txBody>
      </p:sp>
      <p:sp>
        <p:nvSpPr>
          <p:cNvPr id="6" name="Контейнер за дата 5">
            <a:extLst>
              <a:ext uri="{FF2B5EF4-FFF2-40B4-BE49-F238E27FC236}">
                <a16:creationId xmlns:a16="http://schemas.microsoft.com/office/drawing/2014/main" id="{0DE6C34E-96F1-3BD2-E564-6AEDBEAE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</a:t>
            </a:r>
            <a:r>
              <a:rPr lang="bg-BG" dirty="0"/>
              <a:t>24</a:t>
            </a:r>
            <a:endParaRPr lang="en-US" dirty="0"/>
          </a:p>
        </p:txBody>
      </p:sp>
      <p:sp>
        <p:nvSpPr>
          <p:cNvPr id="7" name="Текстов контейнер 6">
            <a:extLst>
              <a:ext uri="{FF2B5EF4-FFF2-40B4-BE49-F238E27FC236}">
                <a16:creationId xmlns:a16="http://schemas.microsoft.com/office/drawing/2014/main" id="{DB5EB199-2296-6690-A436-B1B3B3389B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Компанията става третата </a:t>
            </a:r>
            <a:r>
              <a:rPr lang="bg-BG" dirty="0"/>
              <a:t>най-голяма</a:t>
            </a:r>
            <a:r>
              <a:rPr lang="ru-RU" dirty="0"/>
              <a:t> фирма за производство на храни в Европа. Търси се разрастване</a:t>
            </a:r>
            <a:endParaRPr lang="en-US" dirty="0"/>
          </a:p>
        </p:txBody>
      </p:sp>
      <p:sp>
        <p:nvSpPr>
          <p:cNvPr id="8" name="Текстов контейнер 7">
            <a:extLst>
              <a:ext uri="{FF2B5EF4-FFF2-40B4-BE49-F238E27FC236}">
                <a16:creationId xmlns:a16="http://schemas.microsoft.com/office/drawing/2014/main" id="{EE804A0C-C811-4C91-EA94-49C72E85F0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bg-BG" dirty="0"/>
              <a:t>Едновременно с това се поддържа първоначалната мисия да доставят здраве чрез храна</a:t>
            </a:r>
          </a:p>
          <a:p>
            <a:endParaRPr lang="en-US" dirty="0"/>
          </a:p>
        </p:txBody>
      </p:sp>
      <p:sp>
        <p:nvSpPr>
          <p:cNvPr id="9" name="Текстов контейнер 8">
            <a:extLst>
              <a:ext uri="{FF2B5EF4-FFF2-40B4-BE49-F238E27FC236}">
                <a16:creationId xmlns:a16="http://schemas.microsoft.com/office/drawing/2014/main" id="{44C5AEB3-282A-4F94-6B9B-A1798802485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bg-BG" dirty="0"/>
              <a:t>Създаден е план „Обновяване на Данон“, които цели да постигне още по-голям баланс заинтересованите лица и бизнеса </a:t>
            </a:r>
          </a:p>
          <a:p>
            <a:endParaRPr lang="en-US" dirty="0"/>
          </a:p>
        </p:txBody>
      </p:sp>
      <p:sp>
        <p:nvSpPr>
          <p:cNvPr id="10" name="Контейнер за долния колонтитул 9">
            <a:extLst>
              <a:ext uri="{FF2B5EF4-FFF2-40B4-BE49-F238E27FC236}">
                <a16:creationId xmlns:a16="http://schemas.microsoft.com/office/drawing/2014/main" id="{D250FB38-98F4-D120-D4A5-B1938EDF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dirty="0"/>
              <a:t>Данон</a:t>
            </a:r>
            <a:endParaRPr lang="en-US" dirty="0"/>
          </a:p>
        </p:txBody>
      </p:sp>
      <p:sp>
        <p:nvSpPr>
          <p:cNvPr id="11" name="Контейнер за номер на слайда 10">
            <a:extLst>
              <a:ext uri="{FF2B5EF4-FFF2-40B4-BE49-F238E27FC236}">
                <a16:creationId xmlns:a16="http://schemas.microsoft.com/office/drawing/2014/main" id="{44EAB8E3-8874-3ADA-8E00-2384B9B1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Контейнер за онлайн изображение 90">
            <a:extLst>
              <a:ext uri="{FF2B5EF4-FFF2-40B4-BE49-F238E27FC236}">
                <a16:creationId xmlns:a16="http://schemas.microsoft.com/office/drawing/2014/main" id="{BE5CE2F4-0049-3D71-9390-A45CDE86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16" y="65029"/>
            <a:ext cx="3346395" cy="2220971"/>
          </a:xfrm>
          <a:prstGeom prst="rect">
            <a:avLst/>
          </a:prstGeom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C3C4BAC3-EEAD-F9E2-46C1-2DB9747D3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567" y="40114"/>
            <a:ext cx="3176698" cy="2248506"/>
          </a:xfrm>
          <a:prstGeom prst="rect">
            <a:avLst/>
          </a:prstGeom>
        </p:spPr>
      </p:pic>
      <p:sp>
        <p:nvSpPr>
          <p:cNvPr id="14" name="Стрелка надясно 13">
            <a:extLst>
              <a:ext uri="{FF2B5EF4-FFF2-40B4-BE49-F238E27FC236}">
                <a16:creationId xmlns:a16="http://schemas.microsoft.com/office/drawing/2014/main" id="{DA09268E-3DB4-E80B-21FB-010618346FDA}"/>
              </a:ext>
            </a:extLst>
          </p:cNvPr>
          <p:cNvSpPr/>
          <p:nvPr/>
        </p:nvSpPr>
        <p:spPr>
          <a:xfrm>
            <a:off x="5667555" y="940279"/>
            <a:ext cx="1785668" cy="68148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70000"/>
          </a:schemeClr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>
            <a:off x="3367084" y="3057214"/>
            <a:ext cx="1803432" cy="186439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sp>
        <p:nvSpPr>
          <p:cNvPr id="109" name="Google Shape;109;p26"/>
          <p:cNvSpPr/>
          <p:nvPr/>
        </p:nvSpPr>
        <p:spPr>
          <a:xfrm>
            <a:off x="1563651" y="4921609"/>
            <a:ext cx="4573013" cy="13067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sp>
        <p:nvSpPr>
          <p:cNvPr id="110" name="Google Shape;110;p26"/>
          <p:cNvSpPr/>
          <p:nvPr/>
        </p:nvSpPr>
        <p:spPr>
          <a:xfrm>
            <a:off x="6136664" y="4921609"/>
            <a:ext cx="4493680" cy="13067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sp>
        <p:nvSpPr>
          <p:cNvPr id="111" name="Google Shape;111;p26"/>
          <p:cNvSpPr/>
          <p:nvPr/>
        </p:nvSpPr>
        <p:spPr>
          <a:xfrm>
            <a:off x="7021155" y="3057214"/>
            <a:ext cx="1803432" cy="186439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sp>
        <p:nvSpPr>
          <p:cNvPr id="112" name="Google Shape;112;p26"/>
          <p:cNvSpPr/>
          <p:nvPr/>
        </p:nvSpPr>
        <p:spPr>
          <a:xfrm>
            <a:off x="8824576" y="1192955"/>
            <a:ext cx="1803432" cy="372865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sp>
        <p:nvSpPr>
          <p:cNvPr id="113" name="Google Shape;113;p26"/>
          <p:cNvSpPr/>
          <p:nvPr/>
        </p:nvSpPr>
        <p:spPr>
          <a:xfrm>
            <a:off x="7021155" y="1192955"/>
            <a:ext cx="1803432" cy="186439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sp>
        <p:nvSpPr>
          <p:cNvPr id="114" name="Google Shape;114;p26"/>
          <p:cNvSpPr/>
          <p:nvPr/>
        </p:nvSpPr>
        <p:spPr>
          <a:xfrm>
            <a:off x="5170516" y="1192955"/>
            <a:ext cx="1850651" cy="372865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sp>
        <p:nvSpPr>
          <p:cNvPr id="115" name="Google Shape;115;p26"/>
          <p:cNvSpPr/>
          <p:nvPr/>
        </p:nvSpPr>
        <p:spPr>
          <a:xfrm>
            <a:off x="3367084" y="1192955"/>
            <a:ext cx="1803432" cy="186439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sp>
        <p:nvSpPr>
          <p:cNvPr id="116" name="Google Shape;116;p26"/>
          <p:cNvSpPr/>
          <p:nvPr/>
        </p:nvSpPr>
        <p:spPr>
          <a:xfrm>
            <a:off x="1563651" y="1192955"/>
            <a:ext cx="1803432" cy="372865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sp>
        <p:nvSpPr>
          <p:cNvPr id="117" name="Google Shape;117;p26"/>
          <p:cNvSpPr/>
          <p:nvPr/>
        </p:nvSpPr>
        <p:spPr>
          <a:xfrm>
            <a:off x="1562608" y="114203"/>
            <a:ext cx="935667" cy="51845"/>
          </a:xfrm>
          <a:prstGeom prst="rect">
            <a:avLst/>
          </a:prstGeom>
          <a:solidFill>
            <a:srgbClr val="31A7DF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endParaRPr sz="108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6095830" y="6430785"/>
            <a:ext cx="4573013" cy="24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r"/>
            <a:r>
              <a:rPr lang="pt-BR" sz="816" b="1">
                <a:solidFill>
                  <a:srgbClr val="31A7DF"/>
                </a:solidFill>
                <a:latin typeface="Raleway"/>
                <a:ea typeface="Raleway"/>
                <a:cs typeface="Raleway"/>
                <a:sym typeface="Raleway"/>
              </a:rPr>
              <a:t>businessmodelanalyst.com</a:t>
            </a:r>
            <a:endParaRPr sz="816" b="1" dirty="0">
              <a:solidFill>
                <a:srgbClr val="31A7D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1496713" y="163009"/>
            <a:ext cx="9124798" cy="380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r>
              <a:rPr lang="pt-BR" sz="1814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Business Model Canvas</a:t>
            </a:r>
            <a:endParaRPr sz="1814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26"/>
          <p:cNvSpPr/>
          <p:nvPr/>
        </p:nvSpPr>
        <p:spPr>
          <a:xfrm>
            <a:off x="1552629" y="638701"/>
            <a:ext cx="3135629" cy="452185"/>
          </a:xfrm>
          <a:prstGeom prst="rect">
            <a:avLst/>
          </a:prstGeom>
          <a:solidFill>
            <a:srgbClr val="D9D9D9">
              <a:alpha val="70930"/>
            </a:srgbClr>
          </a:solidFill>
          <a:ln>
            <a:noFill/>
          </a:ln>
        </p:spPr>
        <p:txBody>
          <a:bodyPr spcFirstLastPara="1" wrap="square" lIns="41470" tIns="41470" rIns="41470" bIns="41470" anchor="t" anchorCtr="0">
            <a:noAutofit/>
          </a:bodyPr>
          <a:lstStyle/>
          <a:p>
            <a:r>
              <a:rPr lang="pt-BR" sz="816" i="1" dirty="0">
                <a:latin typeface="Raleway"/>
                <a:ea typeface="Raleway"/>
                <a:cs typeface="Raleway"/>
                <a:sym typeface="Raleway"/>
              </a:rPr>
              <a:t>Designed for: Danone</a:t>
            </a:r>
            <a:endParaRPr sz="816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26"/>
          <p:cNvSpPr/>
          <p:nvPr/>
        </p:nvSpPr>
        <p:spPr>
          <a:xfrm>
            <a:off x="4802947" y="638701"/>
            <a:ext cx="3135629" cy="452185"/>
          </a:xfrm>
          <a:prstGeom prst="rect">
            <a:avLst/>
          </a:prstGeom>
          <a:solidFill>
            <a:srgbClr val="D9D9D9">
              <a:alpha val="70930"/>
            </a:srgbClr>
          </a:solidFill>
          <a:ln>
            <a:noFill/>
          </a:ln>
        </p:spPr>
        <p:txBody>
          <a:bodyPr spcFirstLastPara="1" wrap="square" lIns="41470" tIns="41470" rIns="41470" bIns="41470" anchor="t" anchorCtr="0">
            <a:noAutofit/>
          </a:bodyPr>
          <a:lstStyle/>
          <a:p>
            <a:r>
              <a:rPr lang="pt-BR" sz="816" i="1" dirty="0">
                <a:latin typeface="Raleway"/>
                <a:ea typeface="Raleway"/>
                <a:cs typeface="Raleway"/>
                <a:sym typeface="Raleway"/>
              </a:rPr>
              <a:t>Designed by: Vasil Tsenkov, Veselin Fartsov</a:t>
            </a:r>
            <a:endParaRPr sz="816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26"/>
          <p:cNvSpPr/>
          <p:nvPr/>
        </p:nvSpPr>
        <p:spPr>
          <a:xfrm>
            <a:off x="8053264" y="638701"/>
            <a:ext cx="1231227" cy="452185"/>
          </a:xfrm>
          <a:prstGeom prst="rect">
            <a:avLst/>
          </a:prstGeom>
          <a:solidFill>
            <a:srgbClr val="D9D9D9">
              <a:alpha val="70930"/>
            </a:srgbClr>
          </a:solidFill>
          <a:ln>
            <a:noFill/>
          </a:ln>
        </p:spPr>
        <p:txBody>
          <a:bodyPr spcFirstLastPara="1" wrap="square" lIns="41470" tIns="41470" rIns="41470" bIns="41470" anchor="t" anchorCtr="0">
            <a:noAutofit/>
          </a:bodyPr>
          <a:lstStyle/>
          <a:p>
            <a:r>
              <a:rPr lang="pt-BR" sz="816" i="1" dirty="0">
                <a:latin typeface="Raleway"/>
                <a:ea typeface="Raleway"/>
                <a:cs typeface="Raleway"/>
                <a:sym typeface="Raleway"/>
              </a:rPr>
              <a:t>Date: 11.01.2024</a:t>
            </a:r>
            <a:endParaRPr sz="816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26"/>
          <p:cNvSpPr/>
          <p:nvPr/>
        </p:nvSpPr>
        <p:spPr>
          <a:xfrm>
            <a:off x="9399178" y="638701"/>
            <a:ext cx="1231227" cy="452185"/>
          </a:xfrm>
          <a:prstGeom prst="rect">
            <a:avLst/>
          </a:prstGeom>
          <a:solidFill>
            <a:srgbClr val="D9D9D9">
              <a:alpha val="70930"/>
            </a:srgbClr>
          </a:solidFill>
          <a:ln>
            <a:noFill/>
          </a:ln>
        </p:spPr>
        <p:txBody>
          <a:bodyPr spcFirstLastPara="1" wrap="square" lIns="41470" tIns="41470" rIns="41470" bIns="41470" anchor="t" anchorCtr="0">
            <a:noAutofit/>
          </a:bodyPr>
          <a:lstStyle/>
          <a:p>
            <a:r>
              <a:rPr lang="pt-BR" sz="816" i="1" dirty="0">
                <a:latin typeface="Raleway"/>
                <a:ea typeface="Raleway"/>
                <a:cs typeface="Raleway"/>
                <a:sym typeface="Raleway"/>
              </a:rPr>
              <a:t>Version: 1</a:t>
            </a:r>
            <a:endParaRPr sz="816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26"/>
          <p:cNvSpPr/>
          <p:nvPr/>
        </p:nvSpPr>
        <p:spPr>
          <a:xfrm>
            <a:off x="1717825" y="1618548"/>
            <a:ext cx="1118963" cy="752371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Дъщерни дружества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26"/>
          <p:cNvSpPr/>
          <p:nvPr/>
        </p:nvSpPr>
        <p:spPr>
          <a:xfrm>
            <a:off x="3423346" y="1516479"/>
            <a:ext cx="1118963" cy="75237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en-US" sz="816" dirty="0">
                <a:latin typeface="Raleway"/>
                <a:ea typeface="Raleway"/>
                <a:cs typeface="Raleway"/>
                <a:sym typeface="Raleway"/>
              </a:rPr>
              <a:t>R&amp;D</a:t>
            </a:r>
            <a:endParaRPr lang="bg-BG" sz="816" dirty="0">
              <a:latin typeface="Raleway"/>
              <a:ea typeface="Raleway"/>
              <a:cs typeface="Raleway"/>
              <a:sym typeface="Raleway"/>
            </a:endParaRPr>
          </a:p>
          <a:p>
            <a:pPr algn="ctr"/>
            <a:r>
              <a:rPr lang="en-US" sz="816" dirty="0">
                <a:latin typeface="Raleway"/>
                <a:ea typeface="Raleway"/>
                <a:cs typeface="Raleway"/>
                <a:sym typeface="Raleway"/>
              </a:rPr>
              <a:t>QA</a:t>
            </a:r>
            <a:endParaRPr lang="bg-BG" sz="816" dirty="0">
              <a:latin typeface="Raleway"/>
              <a:ea typeface="Raleway"/>
              <a:cs typeface="Raleway"/>
              <a:sym typeface="Raleway"/>
            </a:endParaRP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Маркетинг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3936499" y="2193377"/>
            <a:ext cx="1118963" cy="752371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Производство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Вериги на доставки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Дистрибуция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Брандинг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26"/>
          <p:cNvSpPr/>
          <p:nvPr/>
        </p:nvSpPr>
        <p:spPr>
          <a:xfrm>
            <a:off x="5251569" y="1629592"/>
            <a:ext cx="1118963" cy="752371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„Да носят здраве чрез храна до възможно най-много хора“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7108119" y="1606165"/>
            <a:ext cx="1118963" cy="75237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Социален бизнес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Хуманизъм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Отвореност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Качество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9133829" y="1870915"/>
            <a:ext cx="1118963" cy="752371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Световният пазар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9193872" y="2777008"/>
            <a:ext cx="1118963" cy="752371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Фокус към децата и техните родители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7137009" y="3429148"/>
            <a:ext cx="1118963" cy="75237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Търговци на дребно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Търговци на едро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6"/>
          <p:cNvSpPr/>
          <p:nvPr/>
        </p:nvSpPr>
        <p:spPr>
          <a:xfrm>
            <a:off x="7547486" y="3968773"/>
            <a:ext cx="1118963" cy="752371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Уебсайтове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Социални медии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6"/>
          <p:cNvSpPr/>
          <p:nvPr/>
        </p:nvSpPr>
        <p:spPr>
          <a:xfrm>
            <a:off x="6248041" y="5382459"/>
            <a:ext cx="1118963" cy="752371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Продажба на продукция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1630772" y="5295446"/>
            <a:ext cx="1118963" cy="752371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Суровини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Производство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Пакетиране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3108691" y="5247000"/>
            <a:ext cx="1118963" cy="75237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Дистрибуция</a:t>
            </a:r>
          </a:p>
          <a:p>
            <a:pPr algn="ctr"/>
            <a:r>
              <a:rPr lang="en-US" sz="816" dirty="0">
                <a:latin typeface="Raleway"/>
                <a:ea typeface="Raleway"/>
                <a:cs typeface="Raleway"/>
                <a:sym typeface="Raleway"/>
              </a:rPr>
              <a:t>R&amp;D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Заплати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3534907" y="3429148"/>
            <a:ext cx="1118963" cy="752371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Присъствие на повече от 130 пазара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3900745" y="4040916"/>
            <a:ext cx="1118963" cy="752371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Разпознаваемост на бранда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Заводи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Логистика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1630772" y="1274942"/>
            <a:ext cx="1736346" cy="24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r>
              <a:rPr lang="pt-BR" sz="862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862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3434170" y="1274942"/>
            <a:ext cx="1736346" cy="24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r>
              <a:rPr lang="pt-BR" sz="862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862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284821" y="1274942"/>
            <a:ext cx="1736346" cy="24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r>
              <a:rPr lang="pt-BR" sz="862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862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7088242" y="1274942"/>
            <a:ext cx="1736346" cy="24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r>
              <a:rPr lang="pt-BR" sz="862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862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8885165" y="1274942"/>
            <a:ext cx="1736346" cy="24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r>
              <a:rPr lang="pt-BR" sz="862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862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3434170" y="3122481"/>
            <a:ext cx="1736346" cy="24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r>
              <a:rPr lang="pt-BR" sz="862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862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7088242" y="3122481"/>
            <a:ext cx="1736346" cy="24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r>
              <a:rPr lang="pt-BR" sz="862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862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1630772" y="4977809"/>
            <a:ext cx="1736346" cy="24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r>
              <a:rPr lang="pt-BR" sz="862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862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222257" y="4977809"/>
            <a:ext cx="1736346" cy="24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r>
              <a:rPr lang="pt-BR" sz="862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862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7" name="Google Shape;147;p26"/>
          <p:cNvGrpSpPr/>
          <p:nvPr/>
        </p:nvGrpSpPr>
        <p:grpSpPr>
          <a:xfrm>
            <a:off x="3039008" y="1294947"/>
            <a:ext cx="232277" cy="236742"/>
            <a:chOff x="1625325" y="239100"/>
            <a:chExt cx="4347075" cy="4423125"/>
          </a:xfrm>
        </p:grpSpPr>
        <p:sp>
          <p:nvSpPr>
            <p:cNvPr id="148" name="Google Shape;148;p26"/>
            <p:cNvSpPr/>
            <p:nvPr/>
          </p:nvSpPr>
          <p:spPr>
            <a:xfrm>
              <a:off x="1625325" y="2189700"/>
              <a:ext cx="2608250" cy="2472525"/>
            </a:xfrm>
            <a:custGeom>
              <a:avLst/>
              <a:gdLst/>
              <a:ahLst/>
              <a:cxnLst/>
              <a:rect l="l" t="t" r="r" b="b"/>
              <a:pathLst>
                <a:path w="104330" h="98901" extrusionOk="0">
                  <a:moveTo>
                    <a:pt x="55291" y="18440"/>
                  </a:moveTo>
                  <a:cubicBezTo>
                    <a:pt x="58719" y="18440"/>
                    <a:pt x="62195" y="19800"/>
                    <a:pt x="65094" y="22699"/>
                  </a:cubicBezTo>
                  <a:lnTo>
                    <a:pt x="78470" y="33400"/>
                  </a:lnTo>
                  <a:cubicBezTo>
                    <a:pt x="83820" y="38750"/>
                    <a:pt x="83820" y="46775"/>
                    <a:pt x="79362" y="53017"/>
                  </a:cubicBezTo>
                  <a:lnTo>
                    <a:pt x="60636" y="75310"/>
                  </a:lnTo>
                  <a:cubicBezTo>
                    <a:pt x="57395" y="78551"/>
                    <a:pt x="53432" y="80109"/>
                    <a:pt x="49498" y="80109"/>
                  </a:cubicBezTo>
                  <a:cubicBezTo>
                    <a:pt x="45855" y="80109"/>
                    <a:pt x="42236" y="78774"/>
                    <a:pt x="39235" y="76201"/>
                  </a:cubicBezTo>
                  <a:lnTo>
                    <a:pt x="26751" y="65501"/>
                  </a:lnTo>
                  <a:cubicBezTo>
                    <a:pt x="20509" y="60151"/>
                    <a:pt x="19618" y="50342"/>
                    <a:pt x="24968" y="44992"/>
                  </a:cubicBezTo>
                  <a:lnTo>
                    <a:pt x="44585" y="23591"/>
                  </a:lnTo>
                  <a:cubicBezTo>
                    <a:pt x="47451" y="20248"/>
                    <a:pt x="51339" y="18440"/>
                    <a:pt x="55291" y="18440"/>
                  </a:cubicBezTo>
                  <a:close/>
                  <a:moveTo>
                    <a:pt x="55549" y="1"/>
                  </a:moveTo>
                  <a:cubicBezTo>
                    <a:pt x="46425" y="1"/>
                    <a:pt x="37503" y="3845"/>
                    <a:pt x="31210" y="11107"/>
                  </a:cubicBezTo>
                  <a:lnTo>
                    <a:pt x="11592" y="33400"/>
                  </a:lnTo>
                  <a:cubicBezTo>
                    <a:pt x="0" y="46775"/>
                    <a:pt x="1784" y="67284"/>
                    <a:pt x="15159" y="78877"/>
                  </a:cubicBezTo>
                  <a:lnTo>
                    <a:pt x="27643" y="90469"/>
                  </a:lnTo>
                  <a:cubicBezTo>
                    <a:pt x="33757" y="96175"/>
                    <a:pt x="41361" y="98900"/>
                    <a:pt x="48923" y="98900"/>
                  </a:cubicBezTo>
                  <a:cubicBezTo>
                    <a:pt x="57904" y="98900"/>
                    <a:pt x="66826" y="95055"/>
                    <a:pt x="73120" y="87794"/>
                  </a:cubicBezTo>
                  <a:lnTo>
                    <a:pt x="92737" y="65501"/>
                  </a:lnTo>
                  <a:cubicBezTo>
                    <a:pt x="104329" y="52126"/>
                    <a:pt x="103438" y="31616"/>
                    <a:pt x="90062" y="19133"/>
                  </a:cubicBezTo>
                  <a:lnTo>
                    <a:pt x="77578" y="8432"/>
                  </a:lnTo>
                  <a:cubicBezTo>
                    <a:pt x="71057" y="2726"/>
                    <a:pt x="63231" y="1"/>
                    <a:pt x="55549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3341850" y="239100"/>
              <a:ext cx="2630550" cy="2474700"/>
            </a:xfrm>
            <a:custGeom>
              <a:avLst/>
              <a:gdLst/>
              <a:ahLst/>
              <a:cxnLst/>
              <a:rect l="l" t="t" r="r" b="b"/>
              <a:pathLst>
                <a:path w="105222" h="98988" extrusionOk="0">
                  <a:moveTo>
                    <a:pt x="55776" y="18741"/>
                  </a:moveTo>
                  <a:cubicBezTo>
                    <a:pt x="59046" y="18741"/>
                    <a:pt x="62332" y="19886"/>
                    <a:pt x="65095" y="22254"/>
                  </a:cubicBezTo>
                  <a:lnTo>
                    <a:pt x="78470" y="33846"/>
                  </a:lnTo>
                  <a:cubicBezTo>
                    <a:pt x="83820" y="38304"/>
                    <a:pt x="83820" y="47221"/>
                    <a:pt x="79362" y="53463"/>
                  </a:cubicBezTo>
                  <a:lnTo>
                    <a:pt x="59744" y="75756"/>
                  </a:lnTo>
                  <a:cubicBezTo>
                    <a:pt x="56966" y="78997"/>
                    <a:pt x="53226" y="80555"/>
                    <a:pt x="49399" y="80555"/>
                  </a:cubicBezTo>
                  <a:cubicBezTo>
                    <a:pt x="45855" y="80555"/>
                    <a:pt x="42236" y="79219"/>
                    <a:pt x="39235" y="76647"/>
                  </a:cubicBezTo>
                  <a:lnTo>
                    <a:pt x="25860" y="65947"/>
                  </a:lnTo>
                  <a:cubicBezTo>
                    <a:pt x="19618" y="60597"/>
                    <a:pt x="19618" y="50788"/>
                    <a:pt x="24968" y="44546"/>
                  </a:cubicBezTo>
                  <a:lnTo>
                    <a:pt x="44585" y="24037"/>
                  </a:lnTo>
                  <a:cubicBezTo>
                    <a:pt x="47568" y="20557"/>
                    <a:pt x="51659" y="18741"/>
                    <a:pt x="55776" y="18741"/>
                  </a:cubicBezTo>
                  <a:close/>
                  <a:moveTo>
                    <a:pt x="55420" y="0"/>
                  </a:moveTo>
                  <a:cubicBezTo>
                    <a:pt x="46434" y="0"/>
                    <a:pt x="37506" y="3804"/>
                    <a:pt x="31210" y="11553"/>
                  </a:cubicBezTo>
                  <a:lnTo>
                    <a:pt x="11592" y="33846"/>
                  </a:lnTo>
                  <a:cubicBezTo>
                    <a:pt x="0" y="47221"/>
                    <a:pt x="892" y="67730"/>
                    <a:pt x="14267" y="79322"/>
                  </a:cubicBezTo>
                  <a:lnTo>
                    <a:pt x="27643" y="90915"/>
                  </a:lnTo>
                  <a:cubicBezTo>
                    <a:pt x="33853" y="96297"/>
                    <a:pt x="41601" y="98988"/>
                    <a:pt x="49280" y="98988"/>
                  </a:cubicBezTo>
                  <a:cubicBezTo>
                    <a:pt x="58141" y="98988"/>
                    <a:pt x="66910" y="95405"/>
                    <a:pt x="73120" y="88240"/>
                  </a:cubicBezTo>
                  <a:lnTo>
                    <a:pt x="92737" y="65947"/>
                  </a:lnTo>
                  <a:cubicBezTo>
                    <a:pt x="105221" y="51680"/>
                    <a:pt x="103438" y="31171"/>
                    <a:pt x="90062" y="19578"/>
                  </a:cubicBezTo>
                  <a:lnTo>
                    <a:pt x="76687" y="7986"/>
                  </a:lnTo>
                  <a:cubicBezTo>
                    <a:pt x="70576" y="2691"/>
                    <a:pt x="62977" y="0"/>
                    <a:pt x="55420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3007450" y="1617175"/>
              <a:ext cx="1582800" cy="1678125"/>
            </a:xfrm>
            <a:custGeom>
              <a:avLst/>
              <a:gdLst/>
              <a:ahLst/>
              <a:cxnLst/>
              <a:rect l="l" t="t" r="r" b="b"/>
              <a:pathLst>
                <a:path w="63312" h="67125" extrusionOk="0">
                  <a:moveTo>
                    <a:pt x="52782" y="0"/>
                  </a:moveTo>
                  <a:cubicBezTo>
                    <a:pt x="50261" y="0"/>
                    <a:pt x="47803" y="887"/>
                    <a:pt x="46369" y="2799"/>
                  </a:cubicBezTo>
                  <a:lnTo>
                    <a:pt x="3568" y="52734"/>
                  </a:lnTo>
                  <a:cubicBezTo>
                    <a:pt x="1" y="56301"/>
                    <a:pt x="1" y="61651"/>
                    <a:pt x="4459" y="65218"/>
                  </a:cubicBezTo>
                  <a:cubicBezTo>
                    <a:pt x="6115" y="66459"/>
                    <a:pt x="7962" y="67125"/>
                    <a:pt x="9823" y="67125"/>
                  </a:cubicBezTo>
                  <a:cubicBezTo>
                    <a:pt x="11972" y="67125"/>
                    <a:pt x="14140" y="66238"/>
                    <a:pt x="16051" y="64326"/>
                  </a:cubicBezTo>
                  <a:lnTo>
                    <a:pt x="59745" y="14391"/>
                  </a:lnTo>
                  <a:cubicBezTo>
                    <a:pt x="63312" y="10824"/>
                    <a:pt x="62420" y="5474"/>
                    <a:pt x="58853" y="1907"/>
                  </a:cubicBezTo>
                  <a:cubicBezTo>
                    <a:pt x="57198" y="665"/>
                    <a:pt x="54966" y="0"/>
                    <a:pt x="52782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</p:grpSp>
      <p:grpSp>
        <p:nvGrpSpPr>
          <p:cNvPr id="151" name="Google Shape;151;p26"/>
          <p:cNvGrpSpPr/>
          <p:nvPr/>
        </p:nvGrpSpPr>
        <p:grpSpPr>
          <a:xfrm>
            <a:off x="4856058" y="1273285"/>
            <a:ext cx="247382" cy="244852"/>
            <a:chOff x="1123725" y="232550"/>
            <a:chExt cx="4726050" cy="4665575"/>
          </a:xfrm>
        </p:grpSpPr>
        <p:sp>
          <p:nvSpPr>
            <p:cNvPr id="152" name="Google Shape;152;p26"/>
            <p:cNvSpPr/>
            <p:nvPr/>
          </p:nvSpPr>
          <p:spPr>
            <a:xfrm>
              <a:off x="2372125" y="232550"/>
              <a:ext cx="3477650" cy="3483225"/>
            </a:xfrm>
            <a:custGeom>
              <a:avLst/>
              <a:gdLst/>
              <a:ahLst/>
              <a:cxnLst/>
              <a:rect l="l" t="t" r="r" b="b"/>
              <a:pathLst>
                <a:path w="139106" h="139329" extrusionOk="0">
                  <a:moveTo>
                    <a:pt x="103438" y="15382"/>
                  </a:moveTo>
                  <a:lnTo>
                    <a:pt x="123055" y="34108"/>
                  </a:lnTo>
                  <a:lnTo>
                    <a:pt x="116813" y="41241"/>
                  </a:lnTo>
                  <a:cubicBezTo>
                    <a:pt x="114138" y="43916"/>
                    <a:pt x="110571" y="45254"/>
                    <a:pt x="107116" y="45254"/>
                  </a:cubicBezTo>
                  <a:cubicBezTo>
                    <a:pt x="103661" y="45254"/>
                    <a:pt x="100317" y="43916"/>
                    <a:pt x="98087" y="41241"/>
                  </a:cubicBezTo>
                  <a:cubicBezTo>
                    <a:pt x="92737" y="35891"/>
                    <a:pt x="92737" y="26974"/>
                    <a:pt x="98087" y="21624"/>
                  </a:cubicBezTo>
                  <a:lnTo>
                    <a:pt x="103438" y="15382"/>
                  </a:lnTo>
                  <a:close/>
                  <a:moveTo>
                    <a:pt x="104329" y="0"/>
                  </a:moveTo>
                  <a:cubicBezTo>
                    <a:pt x="102769" y="0"/>
                    <a:pt x="101208" y="669"/>
                    <a:pt x="99871" y="2006"/>
                  </a:cubicBezTo>
                  <a:lnTo>
                    <a:pt x="88279" y="12707"/>
                  </a:lnTo>
                  <a:cubicBezTo>
                    <a:pt x="81145" y="20732"/>
                    <a:pt x="78470" y="33216"/>
                    <a:pt x="83820" y="43025"/>
                  </a:cubicBezTo>
                  <a:lnTo>
                    <a:pt x="0" y="127736"/>
                  </a:lnTo>
                  <a:lnTo>
                    <a:pt x="11592" y="139329"/>
                  </a:lnTo>
                  <a:lnTo>
                    <a:pt x="95412" y="54617"/>
                  </a:lnTo>
                  <a:cubicBezTo>
                    <a:pt x="99524" y="56673"/>
                    <a:pt x="103767" y="57675"/>
                    <a:pt x="107889" y="57675"/>
                  </a:cubicBezTo>
                  <a:cubicBezTo>
                    <a:pt x="114494" y="57675"/>
                    <a:pt x="120788" y="55100"/>
                    <a:pt x="125730" y="50158"/>
                  </a:cubicBezTo>
                  <a:lnTo>
                    <a:pt x="137322" y="38566"/>
                  </a:lnTo>
                  <a:cubicBezTo>
                    <a:pt x="139106" y="35891"/>
                    <a:pt x="139106" y="32324"/>
                    <a:pt x="137322" y="29649"/>
                  </a:cubicBezTo>
                  <a:lnTo>
                    <a:pt x="108788" y="2006"/>
                  </a:lnTo>
                  <a:cubicBezTo>
                    <a:pt x="107450" y="669"/>
                    <a:pt x="105890" y="0"/>
                    <a:pt x="104329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1123725" y="2595550"/>
              <a:ext cx="2407625" cy="2302575"/>
            </a:xfrm>
            <a:custGeom>
              <a:avLst/>
              <a:gdLst/>
              <a:ahLst/>
              <a:cxnLst/>
              <a:rect l="l" t="t" r="r" b="b"/>
              <a:pathLst>
                <a:path w="96305" h="92103" extrusionOk="0">
                  <a:moveTo>
                    <a:pt x="37229" y="1"/>
                  </a:moveTo>
                  <a:cubicBezTo>
                    <a:pt x="35892" y="1"/>
                    <a:pt x="34777" y="223"/>
                    <a:pt x="34777" y="223"/>
                  </a:cubicBezTo>
                  <a:lnTo>
                    <a:pt x="12485" y="22516"/>
                  </a:lnTo>
                  <a:cubicBezTo>
                    <a:pt x="1784" y="34108"/>
                    <a:pt x="1" y="51050"/>
                    <a:pt x="6243" y="65318"/>
                  </a:cubicBezTo>
                  <a:lnTo>
                    <a:pt x="10701" y="78693"/>
                  </a:lnTo>
                  <a:cubicBezTo>
                    <a:pt x="11593" y="81368"/>
                    <a:pt x="13376" y="83152"/>
                    <a:pt x="16052" y="84043"/>
                  </a:cubicBezTo>
                  <a:lnTo>
                    <a:pt x="30319" y="89394"/>
                  </a:lnTo>
                  <a:cubicBezTo>
                    <a:pt x="35166" y="91211"/>
                    <a:pt x="40219" y="92103"/>
                    <a:pt x="45268" y="92103"/>
                  </a:cubicBezTo>
                  <a:cubicBezTo>
                    <a:pt x="55081" y="92103"/>
                    <a:pt x="64878" y="88736"/>
                    <a:pt x="73120" y="82260"/>
                  </a:cubicBezTo>
                  <a:lnTo>
                    <a:pt x="95413" y="59967"/>
                  </a:lnTo>
                  <a:cubicBezTo>
                    <a:pt x="96305" y="57292"/>
                    <a:pt x="96305" y="54617"/>
                    <a:pt x="93630" y="52834"/>
                  </a:cubicBezTo>
                  <a:lnTo>
                    <a:pt x="75796" y="35000"/>
                  </a:lnTo>
                  <a:lnTo>
                    <a:pt x="59745" y="18949"/>
                  </a:lnTo>
                  <a:lnTo>
                    <a:pt x="41019" y="1115"/>
                  </a:lnTo>
                  <a:cubicBezTo>
                    <a:pt x="40127" y="223"/>
                    <a:pt x="38567" y="1"/>
                    <a:pt x="37229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</p:grpSp>
      <p:grpSp>
        <p:nvGrpSpPr>
          <p:cNvPr id="154" name="Google Shape;154;p26"/>
          <p:cNvGrpSpPr/>
          <p:nvPr/>
        </p:nvGrpSpPr>
        <p:grpSpPr>
          <a:xfrm>
            <a:off x="5776169" y="4976151"/>
            <a:ext cx="261233" cy="218229"/>
            <a:chOff x="509200" y="236175"/>
            <a:chExt cx="6212750" cy="5195625"/>
          </a:xfrm>
        </p:grpSpPr>
        <p:sp>
          <p:nvSpPr>
            <p:cNvPr id="155" name="Google Shape;155;p26"/>
            <p:cNvSpPr/>
            <p:nvPr/>
          </p:nvSpPr>
          <p:spPr>
            <a:xfrm>
              <a:off x="509200" y="236175"/>
              <a:ext cx="5209600" cy="5116600"/>
            </a:xfrm>
            <a:custGeom>
              <a:avLst/>
              <a:gdLst/>
              <a:ahLst/>
              <a:cxnLst/>
              <a:rect l="l" t="t" r="r" b="b"/>
              <a:pathLst>
                <a:path w="208384" h="204664" extrusionOk="0">
                  <a:moveTo>
                    <a:pt x="35053" y="17046"/>
                  </a:moveTo>
                  <a:cubicBezTo>
                    <a:pt x="39990" y="17046"/>
                    <a:pt x="44893" y="19307"/>
                    <a:pt x="47877" y="23485"/>
                  </a:cubicBezTo>
                  <a:cubicBezTo>
                    <a:pt x="53450" y="30173"/>
                    <a:pt x="53450" y="39090"/>
                    <a:pt x="47877" y="45778"/>
                  </a:cubicBezTo>
                  <a:cubicBezTo>
                    <a:pt x="46763" y="45778"/>
                    <a:pt x="46763" y="46892"/>
                    <a:pt x="45648" y="46892"/>
                  </a:cubicBezTo>
                  <a:cubicBezTo>
                    <a:pt x="43015" y="49526"/>
                    <a:pt x="39635" y="50666"/>
                    <a:pt x="36215" y="50666"/>
                  </a:cubicBezTo>
                  <a:cubicBezTo>
                    <a:pt x="32395" y="50666"/>
                    <a:pt x="28525" y="49244"/>
                    <a:pt x="25585" y="46892"/>
                  </a:cubicBezTo>
                  <a:cubicBezTo>
                    <a:pt x="17782" y="40205"/>
                    <a:pt x="16668" y="29058"/>
                    <a:pt x="23356" y="22371"/>
                  </a:cubicBezTo>
                  <a:cubicBezTo>
                    <a:pt x="26462" y="18747"/>
                    <a:pt x="30770" y="17046"/>
                    <a:pt x="35053" y="17046"/>
                  </a:cubicBezTo>
                  <a:close/>
                  <a:moveTo>
                    <a:pt x="21656" y="1"/>
                  </a:moveTo>
                  <a:cubicBezTo>
                    <a:pt x="10086" y="1"/>
                    <a:pt x="0" y="10679"/>
                    <a:pt x="1063" y="22371"/>
                  </a:cubicBezTo>
                  <a:lnTo>
                    <a:pt x="6636" y="91477"/>
                  </a:lnTo>
                  <a:cubicBezTo>
                    <a:pt x="7751" y="97051"/>
                    <a:pt x="9980" y="102624"/>
                    <a:pt x="14439" y="107082"/>
                  </a:cubicBezTo>
                  <a:lnTo>
                    <a:pt x="106952" y="200711"/>
                  </a:lnTo>
                  <a:cubicBezTo>
                    <a:pt x="110082" y="203215"/>
                    <a:pt x="114266" y="204664"/>
                    <a:pt x="118518" y="204664"/>
                  </a:cubicBezTo>
                  <a:cubicBezTo>
                    <a:pt x="121837" y="204664"/>
                    <a:pt x="125198" y="203780"/>
                    <a:pt x="128130" y="201826"/>
                  </a:cubicBezTo>
                  <a:cubicBezTo>
                    <a:pt x="130360" y="200711"/>
                    <a:pt x="132589" y="199596"/>
                    <a:pt x="133703" y="198482"/>
                  </a:cubicBezTo>
                  <a:lnTo>
                    <a:pt x="199466" y="132719"/>
                  </a:lnTo>
                  <a:cubicBezTo>
                    <a:pt x="207269" y="126031"/>
                    <a:pt x="208383" y="113770"/>
                    <a:pt x="200581" y="105968"/>
                  </a:cubicBezTo>
                  <a:lnTo>
                    <a:pt x="108067" y="13454"/>
                  </a:lnTo>
                  <a:cubicBezTo>
                    <a:pt x="105838" y="10110"/>
                    <a:pt x="102494" y="8995"/>
                    <a:pt x="99150" y="7880"/>
                  </a:cubicBezTo>
                  <a:cubicBezTo>
                    <a:pt x="96921" y="6766"/>
                    <a:pt x="94692" y="6766"/>
                    <a:pt x="92462" y="5651"/>
                  </a:cubicBezTo>
                  <a:lnTo>
                    <a:pt x="23356" y="78"/>
                  </a:lnTo>
                  <a:cubicBezTo>
                    <a:pt x="22786" y="26"/>
                    <a:pt x="22219" y="1"/>
                    <a:pt x="21656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3433800" y="433175"/>
              <a:ext cx="3288150" cy="4998625"/>
            </a:xfrm>
            <a:custGeom>
              <a:avLst/>
              <a:gdLst/>
              <a:ahLst/>
              <a:cxnLst/>
              <a:rect l="l" t="t" r="r" b="b"/>
              <a:pathLst>
                <a:path w="131526" h="199945" extrusionOk="0">
                  <a:moveTo>
                    <a:pt x="0" y="0"/>
                  </a:moveTo>
                  <a:lnTo>
                    <a:pt x="0" y="0"/>
                  </a:lnTo>
                  <a:cubicBezTo>
                    <a:pt x="3344" y="1115"/>
                    <a:pt x="6688" y="2230"/>
                    <a:pt x="10032" y="5574"/>
                  </a:cubicBezTo>
                  <a:lnTo>
                    <a:pt x="102546" y="98088"/>
                  </a:lnTo>
                  <a:cubicBezTo>
                    <a:pt x="110348" y="105890"/>
                    <a:pt x="109233" y="118151"/>
                    <a:pt x="101431" y="124839"/>
                  </a:cubicBezTo>
                  <a:lnTo>
                    <a:pt x="35668" y="190602"/>
                  </a:lnTo>
                  <a:cubicBezTo>
                    <a:pt x="34553" y="191716"/>
                    <a:pt x="32324" y="192831"/>
                    <a:pt x="30095" y="193946"/>
                  </a:cubicBezTo>
                  <a:lnTo>
                    <a:pt x="30095" y="195060"/>
                  </a:lnTo>
                  <a:cubicBezTo>
                    <a:pt x="33846" y="198275"/>
                    <a:pt x="38627" y="199945"/>
                    <a:pt x="43324" y="199945"/>
                  </a:cubicBezTo>
                  <a:cubicBezTo>
                    <a:pt x="48398" y="199945"/>
                    <a:pt x="53373" y="197997"/>
                    <a:pt x="56846" y="193946"/>
                  </a:cubicBezTo>
                  <a:lnTo>
                    <a:pt x="122609" y="128183"/>
                  </a:lnTo>
                  <a:cubicBezTo>
                    <a:pt x="130411" y="121495"/>
                    <a:pt x="131526" y="109234"/>
                    <a:pt x="124838" y="101432"/>
                  </a:cubicBezTo>
                  <a:lnTo>
                    <a:pt x="32324" y="7803"/>
                  </a:lnTo>
                  <a:cubicBezTo>
                    <a:pt x="27866" y="4459"/>
                    <a:pt x="22293" y="1115"/>
                    <a:pt x="16719" y="11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</p:grpSp>
      <p:grpSp>
        <p:nvGrpSpPr>
          <p:cNvPr id="157" name="Google Shape;157;p26"/>
          <p:cNvGrpSpPr/>
          <p:nvPr/>
        </p:nvGrpSpPr>
        <p:grpSpPr>
          <a:xfrm>
            <a:off x="4868310" y="3120845"/>
            <a:ext cx="203246" cy="212346"/>
            <a:chOff x="1190625" y="238125"/>
            <a:chExt cx="4480825" cy="4681450"/>
          </a:xfrm>
        </p:grpSpPr>
        <p:sp>
          <p:nvSpPr>
            <p:cNvPr id="158" name="Google Shape;158;p26"/>
            <p:cNvSpPr/>
            <p:nvPr/>
          </p:nvSpPr>
          <p:spPr>
            <a:xfrm>
              <a:off x="1190625" y="1754000"/>
              <a:ext cx="4480825" cy="3165575"/>
            </a:xfrm>
            <a:custGeom>
              <a:avLst/>
              <a:gdLst/>
              <a:ahLst/>
              <a:cxnLst/>
              <a:rect l="l" t="t" r="r" b="b"/>
              <a:pathLst>
                <a:path w="179233" h="126623" extrusionOk="0">
                  <a:moveTo>
                    <a:pt x="0" y="1"/>
                  </a:moveTo>
                  <a:lnTo>
                    <a:pt x="0" y="126622"/>
                  </a:lnTo>
                  <a:lnTo>
                    <a:pt x="179232" y="126622"/>
                  </a:lnTo>
                  <a:lnTo>
                    <a:pt x="179232" y="23185"/>
                  </a:lnTo>
                  <a:lnTo>
                    <a:pt x="135539" y="49936"/>
                  </a:lnTo>
                  <a:lnTo>
                    <a:pt x="135539" y="23185"/>
                  </a:lnTo>
                  <a:lnTo>
                    <a:pt x="90954" y="49936"/>
                  </a:lnTo>
                  <a:lnTo>
                    <a:pt x="90954" y="23185"/>
                  </a:lnTo>
                  <a:lnTo>
                    <a:pt x="46369" y="49936"/>
                  </a:lnTo>
                  <a:lnTo>
                    <a:pt x="46369" y="1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1190625" y="1062925"/>
              <a:ext cx="1159225" cy="445900"/>
            </a:xfrm>
            <a:custGeom>
              <a:avLst/>
              <a:gdLst/>
              <a:ahLst/>
              <a:cxnLst/>
              <a:rect l="l" t="t" r="r" b="b"/>
              <a:pathLst>
                <a:path w="46369" h="17836" extrusionOk="0">
                  <a:moveTo>
                    <a:pt x="0" y="1"/>
                  </a:moveTo>
                  <a:lnTo>
                    <a:pt x="0" y="17835"/>
                  </a:lnTo>
                  <a:lnTo>
                    <a:pt x="46369" y="17835"/>
                  </a:lnTo>
                  <a:lnTo>
                    <a:pt x="46369" y="1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1190625" y="238125"/>
              <a:ext cx="1159225" cy="601900"/>
            </a:xfrm>
            <a:custGeom>
              <a:avLst/>
              <a:gdLst/>
              <a:ahLst/>
              <a:cxnLst/>
              <a:rect l="l" t="t" r="r" b="b"/>
              <a:pathLst>
                <a:path w="46369" h="24076" extrusionOk="0">
                  <a:moveTo>
                    <a:pt x="0" y="0"/>
                  </a:moveTo>
                  <a:lnTo>
                    <a:pt x="0" y="24076"/>
                  </a:lnTo>
                  <a:lnTo>
                    <a:pt x="46369" y="24076"/>
                  </a:lnTo>
                  <a:lnTo>
                    <a:pt x="46369" y="0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</p:grpSp>
      <p:sp>
        <p:nvSpPr>
          <p:cNvPr id="161" name="Google Shape;161;p26"/>
          <p:cNvSpPr/>
          <p:nvPr/>
        </p:nvSpPr>
        <p:spPr>
          <a:xfrm>
            <a:off x="10290798" y="4976137"/>
            <a:ext cx="269468" cy="244887"/>
          </a:xfrm>
          <a:custGeom>
            <a:avLst/>
            <a:gdLst/>
            <a:ahLst/>
            <a:cxnLst/>
            <a:rect l="l" t="t" r="r" b="b"/>
            <a:pathLst>
              <a:path w="209551" h="189933" extrusionOk="0">
                <a:moveTo>
                  <a:pt x="109680" y="58852"/>
                </a:moveTo>
                <a:lnTo>
                  <a:pt x="109680" y="68661"/>
                </a:lnTo>
                <a:cubicBezTo>
                  <a:pt x="113247" y="69553"/>
                  <a:pt x="116814" y="70444"/>
                  <a:pt x="119489" y="73120"/>
                </a:cubicBezTo>
                <a:cubicBezTo>
                  <a:pt x="124839" y="75795"/>
                  <a:pt x="128406" y="80253"/>
                  <a:pt x="131081" y="85603"/>
                </a:cubicBezTo>
                <a:lnTo>
                  <a:pt x="118597" y="91845"/>
                </a:lnTo>
                <a:cubicBezTo>
                  <a:pt x="115922" y="86495"/>
                  <a:pt x="110572" y="82928"/>
                  <a:pt x="104330" y="82928"/>
                </a:cubicBezTo>
                <a:cubicBezTo>
                  <a:pt x="103613" y="82689"/>
                  <a:pt x="102896" y="82578"/>
                  <a:pt x="102180" y="82578"/>
                </a:cubicBezTo>
                <a:cubicBezTo>
                  <a:pt x="100221" y="82578"/>
                  <a:pt x="98263" y="83406"/>
                  <a:pt x="96305" y="84712"/>
                </a:cubicBezTo>
                <a:cubicBezTo>
                  <a:pt x="94521" y="85603"/>
                  <a:pt x="93630" y="88279"/>
                  <a:pt x="93630" y="90062"/>
                </a:cubicBezTo>
                <a:cubicBezTo>
                  <a:pt x="93630" y="92737"/>
                  <a:pt x="94521" y="94520"/>
                  <a:pt x="96305" y="96304"/>
                </a:cubicBezTo>
                <a:cubicBezTo>
                  <a:pt x="99871" y="98087"/>
                  <a:pt x="103438" y="99871"/>
                  <a:pt x="107897" y="100762"/>
                </a:cubicBezTo>
                <a:lnTo>
                  <a:pt x="113247" y="102546"/>
                </a:lnTo>
                <a:lnTo>
                  <a:pt x="118597" y="104329"/>
                </a:lnTo>
                <a:cubicBezTo>
                  <a:pt x="120381" y="104329"/>
                  <a:pt x="122164" y="105221"/>
                  <a:pt x="123056" y="106113"/>
                </a:cubicBezTo>
                <a:cubicBezTo>
                  <a:pt x="124839" y="107004"/>
                  <a:pt x="125731" y="107896"/>
                  <a:pt x="127514" y="109679"/>
                </a:cubicBezTo>
                <a:cubicBezTo>
                  <a:pt x="128406" y="110571"/>
                  <a:pt x="129298" y="111463"/>
                  <a:pt x="130189" y="113246"/>
                </a:cubicBezTo>
                <a:cubicBezTo>
                  <a:pt x="131081" y="115030"/>
                  <a:pt x="131973" y="115921"/>
                  <a:pt x="131973" y="117705"/>
                </a:cubicBezTo>
                <a:cubicBezTo>
                  <a:pt x="134648" y="125730"/>
                  <a:pt x="131973" y="134647"/>
                  <a:pt x="125731" y="139997"/>
                </a:cubicBezTo>
                <a:cubicBezTo>
                  <a:pt x="121272" y="143564"/>
                  <a:pt x="115030" y="145347"/>
                  <a:pt x="109680" y="146239"/>
                </a:cubicBezTo>
                <a:lnTo>
                  <a:pt x="109680" y="154264"/>
                </a:lnTo>
                <a:lnTo>
                  <a:pt x="97196" y="154264"/>
                </a:lnTo>
                <a:lnTo>
                  <a:pt x="97196" y="145347"/>
                </a:lnTo>
                <a:cubicBezTo>
                  <a:pt x="93630" y="144456"/>
                  <a:pt x="90063" y="142672"/>
                  <a:pt x="86496" y="140889"/>
                </a:cubicBezTo>
                <a:cubicBezTo>
                  <a:pt x="82037" y="137322"/>
                  <a:pt x="77579" y="132864"/>
                  <a:pt x="75796" y="127513"/>
                </a:cubicBezTo>
                <a:lnTo>
                  <a:pt x="88279" y="120380"/>
                </a:lnTo>
                <a:cubicBezTo>
                  <a:pt x="90727" y="126906"/>
                  <a:pt x="96906" y="131193"/>
                  <a:pt x="103402" y="131193"/>
                </a:cubicBezTo>
                <a:cubicBezTo>
                  <a:pt x="104007" y="131193"/>
                  <a:pt x="104614" y="131156"/>
                  <a:pt x="105222" y="131080"/>
                </a:cubicBezTo>
                <a:cubicBezTo>
                  <a:pt x="108788" y="131080"/>
                  <a:pt x="112355" y="130189"/>
                  <a:pt x="115030" y="129297"/>
                </a:cubicBezTo>
                <a:cubicBezTo>
                  <a:pt x="116814" y="128405"/>
                  <a:pt x="118597" y="125730"/>
                  <a:pt x="118597" y="123947"/>
                </a:cubicBezTo>
                <a:cubicBezTo>
                  <a:pt x="118597" y="121271"/>
                  <a:pt x="117706" y="119488"/>
                  <a:pt x="115030" y="117705"/>
                </a:cubicBezTo>
                <a:cubicBezTo>
                  <a:pt x="111464" y="115921"/>
                  <a:pt x="107005" y="114138"/>
                  <a:pt x="102547" y="113246"/>
                </a:cubicBezTo>
                <a:cubicBezTo>
                  <a:pt x="99871" y="112354"/>
                  <a:pt x="96305" y="111463"/>
                  <a:pt x="93630" y="109679"/>
                </a:cubicBezTo>
                <a:cubicBezTo>
                  <a:pt x="91846" y="108788"/>
                  <a:pt x="89171" y="107896"/>
                  <a:pt x="87388" y="106113"/>
                </a:cubicBezTo>
                <a:cubicBezTo>
                  <a:pt x="84713" y="104329"/>
                  <a:pt x="82929" y="102546"/>
                  <a:pt x="82037" y="99871"/>
                </a:cubicBezTo>
                <a:cubicBezTo>
                  <a:pt x="80254" y="97196"/>
                  <a:pt x="79362" y="93629"/>
                  <a:pt x="80254" y="90954"/>
                </a:cubicBezTo>
                <a:cubicBezTo>
                  <a:pt x="79362" y="84712"/>
                  <a:pt x="82037" y="78470"/>
                  <a:pt x="87388" y="74011"/>
                </a:cubicBezTo>
                <a:cubicBezTo>
                  <a:pt x="90063" y="72228"/>
                  <a:pt x="93630" y="70444"/>
                  <a:pt x="97196" y="69553"/>
                </a:cubicBezTo>
                <a:lnTo>
                  <a:pt x="97196" y="58852"/>
                </a:lnTo>
                <a:close/>
                <a:moveTo>
                  <a:pt x="66878" y="0"/>
                </a:moveTo>
                <a:cubicBezTo>
                  <a:pt x="59745" y="0"/>
                  <a:pt x="55286" y="8025"/>
                  <a:pt x="57961" y="14267"/>
                </a:cubicBezTo>
                <a:lnTo>
                  <a:pt x="74904" y="46369"/>
                </a:lnTo>
                <a:cubicBezTo>
                  <a:pt x="1" y="78470"/>
                  <a:pt x="23185" y="189933"/>
                  <a:pt x="104330" y="189933"/>
                </a:cubicBezTo>
                <a:cubicBezTo>
                  <a:pt x="186367" y="189933"/>
                  <a:pt x="209551" y="78470"/>
                  <a:pt x="133756" y="46369"/>
                </a:cubicBezTo>
                <a:lnTo>
                  <a:pt x="150698" y="14267"/>
                </a:lnTo>
                <a:cubicBezTo>
                  <a:pt x="154265" y="8025"/>
                  <a:pt x="149807" y="0"/>
                  <a:pt x="142673" y="0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sp>
        <p:nvSpPr>
          <p:cNvPr id="162" name="Google Shape;162;p26"/>
          <p:cNvSpPr/>
          <p:nvPr/>
        </p:nvSpPr>
        <p:spPr>
          <a:xfrm>
            <a:off x="8504534" y="3120751"/>
            <a:ext cx="247261" cy="212329"/>
          </a:xfrm>
          <a:custGeom>
            <a:avLst/>
            <a:gdLst/>
            <a:ahLst/>
            <a:cxnLst/>
            <a:rect l="l" t="t" r="r" b="b"/>
            <a:pathLst>
              <a:path w="220696" h="188373" extrusionOk="0">
                <a:moveTo>
                  <a:pt x="63698" y="48994"/>
                </a:moveTo>
                <a:cubicBezTo>
                  <a:pt x="64378" y="48994"/>
                  <a:pt x="65067" y="49010"/>
                  <a:pt x="65763" y="49044"/>
                </a:cubicBezTo>
                <a:lnTo>
                  <a:pt x="65763" y="88056"/>
                </a:lnTo>
                <a:lnTo>
                  <a:pt x="23407" y="88056"/>
                </a:lnTo>
                <a:cubicBezTo>
                  <a:pt x="27733" y="66426"/>
                  <a:pt x="41502" y="48994"/>
                  <a:pt x="63698" y="48994"/>
                </a:cubicBezTo>
                <a:close/>
                <a:moveTo>
                  <a:pt x="72451" y="151589"/>
                </a:moveTo>
                <a:cubicBezTo>
                  <a:pt x="71336" y="159392"/>
                  <a:pt x="64648" y="166080"/>
                  <a:pt x="55731" y="166080"/>
                </a:cubicBezTo>
                <a:cubicBezTo>
                  <a:pt x="51273" y="166080"/>
                  <a:pt x="47929" y="163850"/>
                  <a:pt x="44585" y="160506"/>
                </a:cubicBezTo>
                <a:cubicBezTo>
                  <a:pt x="42356" y="158277"/>
                  <a:pt x="41241" y="154933"/>
                  <a:pt x="41241" y="151589"/>
                </a:cubicBezTo>
                <a:close/>
                <a:moveTo>
                  <a:pt x="188372" y="151589"/>
                </a:moveTo>
                <a:cubicBezTo>
                  <a:pt x="188372" y="154933"/>
                  <a:pt x="186142" y="159392"/>
                  <a:pt x="182799" y="161621"/>
                </a:cubicBezTo>
                <a:cubicBezTo>
                  <a:pt x="179455" y="164965"/>
                  <a:pt x="176111" y="166080"/>
                  <a:pt x="171652" y="166080"/>
                </a:cubicBezTo>
                <a:cubicBezTo>
                  <a:pt x="167194" y="166080"/>
                  <a:pt x="163850" y="163850"/>
                  <a:pt x="160506" y="160506"/>
                </a:cubicBezTo>
                <a:cubicBezTo>
                  <a:pt x="158277" y="158277"/>
                  <a:pt x="157162" y="154933"/>
                  <a:pt x="157162" y="151589"/>
                </a:cubicBezTo>
                <a:close/>
                <a:moveTo>
                  <a:pt x="80253" y="0"/>
                </a:moveTo>
                <a:cubicBezTo>
                  <a:pt x="74680" y="0"/>
                  <a:pt x="69107" y="4459"/>
                  <a:pt x="70221" y="10032"/>
                </a:cubicBezTo>
                <a:lnTo>
                  <a:pt x="70221" y="27866"/>
                </a:lnTo>
                <a:cubicBezTo>
                  <a:pt x="39012" y="32324"/>
                  <a:pt x="14490" y="54617"/>
                  <a:pt x="5573" y="83597"/>
                </a:cubicBezTo>
                <a:cubicBezTo>
                  <a:pt x="2229" y="85826"/>
                  <a:pt x="0" y="90285"/>
                  <a:pt x="0" y="94743"/>
                </a:cubicBezTo>
                <a:lnTo>
                  <a:pt x="0" y="137099"/>
                </a:lnTo>
                <a:cubicBezTo>
                  <a:pt x="0" y="144902"/>
                  <a:pt x="6688" y="150475"/>
                  <a:pt x="14490" y="150475"/>
                </a:cubicBezTo>
                <a:lnTo>
                  <a:pt x="17834" y="150475"/>
                </a:lnTo>
                <a:cubicBezTo>
                  <a:pt x="18949" y="170538"/>
                  <a:pt x="34553" y="186143"/>
                  <a:pt x="53502" y="188372"/>
                </a:cubicBezTo>
                <a:lnTo>
                  <a:pt x="55731" y="188372"/>
                </a:lnTo>
                <a:cubicBezTo>
                  <a:pt x="75795" y="188372"/>
                  <a:pt x="92514" y="171653"/>
                  <a:pt x="93629" y="151589"/>
                </a:cubicBezTo>
                <a:lnTo>
                  <a:pt x="93629" y="150475"/>
                </a:lnTo>
                <a:lnTo>
                  <a:pt x="133755" y="150475"/>
                </a:lnTo>
                <a:cubicBezTo>
                  <a:pt x="134870" y="170538"/>
                  <a:pt x="150474" y="187257"/>
                  <a:pt x="170538" y="188372"/>
                </a:cubicBezTo>
                <a:lnTo>
                  <a:pt x="172767" y="188372"/>
                </a:lnTo>
                <a:cubicBezTo>
                  <a:pt x="192830" y="188372"/>
                  <a:pt x="209550" y="171653"/>
                  <a:pt x="210664" y="151589"/>
                </a:cubicBezTo>
                <a:cubicBezTo>
                  <a:pt x="210664" y="151589"/>
                  <a:pt x="210664" y="151589"/>
                  <a:pt x="210664" y="150475"/>
                </a:cubicBezTo>
                <a:cubicBezTo>
                  <a:pt x="216237" y="150475"/>
                  <a:pt x="220696" y="146016"/>
                  <a:pt x="220696" y="140443"/>
                </a:cubicBezTo>
                <a:lnTo>
                  <a:pt x="220696" y="10032"/>
                </a:lnTo>
                <a:cubicBezTo>
                  <a:pt x="220696" y="4459"/>
                  <a:pt x="216237" y="0"/>
                  <a:pt x="210664" y="0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grpSp>
        <p:nvGrpSpPr>
          <p:cNvPr id="163" name="Google Shape;163;p26"/>
          <p:cNvGrpSpPr/>
          <p:nvPr/>
        </p:nvGrpSpPr>
        <p:grpSpPr>
          <a:xfrm>
            <a:off x="10252801" y="1281409"/>
            <a:ext cx="281221" cy="228611"/>
            <a:chOff x="666750" y="238125"/>
            <a:chExt cx="5372525" cy="4375025"/>
          </a:xfrm>
        </p:grpSpPr>
        <p:sp>
          <p:nvSpPr>
            <p:cNvPr id="164" name="Google Shape;164;p26"/>
            <p:cNvSpPr/>
            <p:nvPr/>
          </p:nvSpPr>
          <p:spPr>
            <a:xfrm>
              <a:off x="1446975" y="238125"/>
              <a:ext cx="1761150" cy="2140100"/>
            </a:xfrm>
            <a:custGeom>
              <a:avLst/>
              <a:gdLst/>
              <a:ahLst/>
              <a:cxnLst/>
              <a:rect l="l" t="t" r="r" b="b"/>
              <a:pathLst>
                <a:path w="70446" h="85604" extrusionOk="0">
                  <a:moveTo>
                    <a:pt x="35669" y="0"/>
                  </a:moveTo>
                  <a:cubicBezTo>
                    <a:pt x="6242" y="0"/>
                    <a:pt x="1" y="19617"/>
                    <a:pt x="1" y="42802"/>
                  </a:cubicBezTo>
                  <a:cubicBezTo>
                    <a:pt x="1" y="66878"/>
                    <a:pt x="16051" y="85603"/>
                    <a:pt x="35669" y="85603"/>
                  </a:cubicBezTo>
                  <a:cubicBezTo>
                    <a:pt x="55286" y="85603"/>
                    <a:pt x="70445" y="66878"/>
                    <a:pt x="70445" y="42802"/>
                  </a:cubicBezTo>
                  <a:cubicBezTo>
                    <a:pt x="70445" y="18726"/>
                    <a:pt x="65095" y="0"/>
                    <a:pt x="35669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666750" y="40055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666750" y="2467375"/>
              <a:ext cx="3343900" cy="2145775"/>
            </a:xfrm>
            <a:custGeom>
              <a:avLst/>
              <a:gdLst/>
              <a:ahLst/>
              <a:cxnLst/>
              <a:rect l="l" t="t" r="r" b="b"/>
              <a:pathLst>
                <a:path w="133756" h="85831" extrusionOk="0">
                  <a:moveTo>
                    <a:pt x="47260" y="0"/>
                  </a:moveTo>
                  <a:cubicBezTo>
                    <a:pt x="6242" y="7134"/>
                    <a:pt x="892" y="18726"/>
                    <a:pt x="0" y="58853"/>
                  </a:cubicBezTo>
                  <a:cubicBezTo>
                    <a:pt x="0" y="59744"/>
                    <a:pt x="0" y="60636"/>
                    <a:pt x="0" y="61528"/>
                  </a:cubicBezTo>
                  <a:lnTo>
                    <a:pt x="0" y="65986"/>
                  </a:lnTo>
                  <a:cubicBezTo>
                    <a:pt x="0" y="65986"/>
                    <a:pt x="10700" y="85604"/>
                    <a:pt x="66878" y="85604"/>
                  </a:cubicBezTo>
                  <a:cubicBezTo>
                    <a:pt x="69326" y="85757"/>
                    <a:pt x="71747" y="85831"/>
                    <a:pt x="74147" y="85831"/>
                  </a:cubicBezTo>
                  <a:cubicBezTo>
                    <a:pt x="85735" y="85831"/>
                    <a:pt x="96815" y="84100"/>
                    <a:pt x="107896" y="81145"/>
                  </a:cubicBezTo>
                  <a:cubicBezTo>
                    <a:pt x="129297" y="75795"/>
                    <a:pt x="133755" y="65986"/>
                    <a:pt x="133755" y="65986"/>
                  </a:cubicBezTo>
                  <a:lnTo>
                    <a:pt x="133755" y="63311"/>
                  </a:lnTo>
                  <a:cubicBezTo>
                    <a:pt x="133755" y="62419"/>
                    <a:pt x="133755" y="61528"/>
                    <a:pt x="132864" y="60636"/>
                  </a:cubicBezTo>
                  <a:cubicBezTo>
                    <a:pt x="132864" y="34777"/>
                    <a:pt x="130189" y="19618"/>
                    <a:pt x="118596" y="11592"/>
                  </a:cubicBezTo>
                  <a:cubicBezTo>
                    <a:pt x="108788" y="5350"/>
                    <a:pt x="97196" y="892"/>
                    <a:pt x="85603" y="0"/>
                  </a:cubicBezTo>
                  <a:cubicBezTo>
                    <a:pt x="81711" y="4671"/>
                    <a:pt x="75780" y="7303"/>
                    <a:pt x="69590" y="7303"/>
                  </a:cubicBezTo>
                  <a:cubicBezTo>
                    <a:pt x="68690" y="7303"/>
                    <a:pt x="67784" y="7247"/>
                    <a:pt x="66878" y="7134"/>
                  </a:cubicBezTo>
                  <a:cubicBezTo>
                    <a:pt x="65972" y="7247"/>
                    <a:pt x="65065" y="7303"/>
                    <a:pt x="64163" y="7303"/>
                  </a:cubicBezTo>
                  <a:cubicBezTo>
                    <a:pt x="57961" y="7303"/>
                    <a:pt x="51931" y="4671"/>
                    <a:pt x="47260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3720825" y="550200"/>
              <a:ext cx="1649675" cy="1894900"/>
            </a:xfrm>
            <a:custGeom>
              <a:avLst/>
              <a:gdLst/>
              <a:ahLst/>
              <a:cxnLst/>
              <a:rect l="l" t="t" r="r" b="b"/>
              <a:pathLst>
                <a:path w="65987" h="75796" extrusionOk="0">
                  <a:moveTo>
                    <a:pt x="32993" y="1"/>
                  </a:moveTo>
                  <a:cubicBezTo>
                    <a:pt x="6242" y="1"/>
                    <a:pt x="1784" y="16943"/>
                    <a:pt x="1784" y="38344"/>
                  </a:cubicBezTo>
                  <a:cubicBezTo>
                    <a:pt x="0" y="57070"/>
                    <a:pt x="14267" y="74012"/>
                    <a:pt x="32993" y="75796"/>
                  </a:cubicBezTo>
                  <a:cubicBezTo>
                    <a:pt x="52611" y="74012"/>
                    <a:pt x="65986" y="57070"/>
                    <a:pt x="64203" y="38344"/>
                  </a:cubicBezTo>
                  <a:cubicBezTo>
                    <a:pt x="64203" y="16943"/>
                    <a:pt x="59744" y="1"/>
                    <a:pt x="32993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650775" y="407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3943750" y="2511950"/>
              <a:ext cx="2095525" cy="1917175"/>
            </a:xfrm>
            <a:custGeom>
              <a:avLst/>
              <a:gdLst/>
              <a:ahLst/>
              <a:cxnLst/>
              <a:rect l="l" t="t" r="r" b="b"/>
              <a:pathLst>
                <a:path w="83821" h="76687" extrusionOk="0">
                  <a:moveTo>
                    <a:pt x="7134" y="1"/>
                  </a:moveTo>
                  <a:cubicBezTo>
                    <a:pt x="4459" y="1"/>
                    <a:pt x="1784" y="1784"/>
                    <a:pt x="0" y="1784"/>
                  </a:cubicBezTo>
                  <a:cubicBezTo>
                    <a:pt x="19618" y="24077"/>
                    <a:pt x="11592" y="70445"/>
                    <a:pt x="9809" y="75795"/>
                  </a:cubicBezTo>
                  <a:cubicBezTo>
                    <a:pt x="9809" y="75795"/>
                    <a:pt x="17834" y="76687"/>
                    <a:pt x="24076" y="76687"/>
                  </a:cubicBezTo>
                  <a:cubicBezTo>
                    <a:pt x="74903" y="76687"/>
                    <a:pt x="83820" y="59745"/>
                    <a:pt x="83820" y="59745"/>
                  </a:cubicBezTo>
                  <a:lnTo>
                    <a:pt x="83820" y="56178"/>
                  </a:lnTo>
                  <a:cubicBezTo>
                    <a:pt x="83820" y="56178"/>
                    <a:pt x="82929" y="56178"/>
                    <a:pt x="82929" y="54394"/>
                  </a:cubicBezTo>
                  <a:cubicBezTo>
                    <a:pt x="82929" y="17835"/>
                    <a:pt x="77578" y="7134"/>
                    <a:pt x="41019" y="1"/>
                  </a:cubicBezTo>
                  <a:cubicBezTo>
                    <a:pt x="36560" y="4459"/>
                    <a:pt x="30318" y="7134"/>
                    <a:pt x="24076" y="7134"/>
                  </a:cubicBezTo>
                  <a:cubicBezTo>
                    <a:pt x="17834" y="7134"/>
                    <a:pt x="11592" y="4459"/>
                    <a:pt x="7134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1470" tIns="41470" rIns="41470" bIns="41470" anchor="ctr" anchorCtr="0">
              <a:noAutofit/>
            </a:bodyPr>
            <a:lstStyle/>
            <a:p>
              <a:endParaRPr sz="816" dirty="0"/>
            </a:p>
          </p:txBody>
        </p:sp>
      </p:grpSp>
      <p:sp>
        <p:nvSpPr>
          <p:cNvPr id="170" name="Google Shape;170;p26"/>
          <p:cNvSpPr/>
          <p:nvPr/>
        </p:nvSpPr>
        <p:spPr>
          <a:xfrm>
            <a:off x="8497554" y="1270928"/>
            <a:ext cx="228570" cy="228626"/>
          </a:xfrm>
          <a:custGeom>
            <a:avLst/>
            <a:gdLst/>
            <a:ahLst/>
            <a:cxnLst/>
            <a:rect l="l" t="t" r="r" b="b"/>
            <a:pathLst>
              <a:path w="184583" h="169424" extrusionOk="0">
                <a:moveTo>
                  <a:pt x="50827" y="0"/>
                </a:moveTo>
                <a:cubicBezTo>
                  <a:pt x="22293" y="0"/>
                  <a:pt x="0" y="22293"/>
                  <a:pt x="0" y="50827"/>
                </a:cubicBezTo>
                <a:cubicBezTo>
                  <a:pt x="0" y="85603"/>
                  <a:pt x="31210" y="114138"/>
                  <a:pt x="79361" y="156940"/>
                </a:cubicBezTo>
                <a:lnTo>
                  <a:pt x="91845" y="169423"/>
                </a:lnTo>
                <a:lnTo>
                  <a:pt x="105221" y="156940"/>
                </a:lnTo>
                <a:cubicBezTo>
                  <a:pt x="153373" y="114138"/>
                  <a:pt x="184582" y="85603"/>
                  <a:pt x="184582" y="50827"/>
                </a:cubicBezTo>
                <a:cubicBezTo>
                  <a:pt x="184582" y="22293"/>
                  <a:pt x="162290" y="0"/>
                  <a:pt x="133755" y="0"/>
                </a:cubicBezTo>
                <a:cubicBezTo>
                  <a:pt x="117705" y="0"/>
                  <a:pt x="102546" y="7134"/>
                  <a:pt x="91845" y="19617"/>
                </a:cubicBezTo>
                <a:cubicBezTo>
                  <a:pt x="82037" y="7134"/>
                  <a:pt x="66878" y="0"/>
                  <a:pt x="50827" y="0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sp>
        <p:nvSpPr>
          <p:cNvPr id="171" name="Google Shape;171;p26"/>
          <p:cNvSpPr/>
          <p:nvPr/>
        </p:nvSpPr>
        <p:spPr>
          <a:xfrm>
            <a:off x="6660897" y="1273224"/>
            <a:ext cx="279205" cy="244969"/>
          </a:xfrm>
          <a:custGeom>
            <a:avLst/>
            <a:gdLst/>
            <a:ahLst/>
            <a:cxnLst/>
            <a:rect l="l" t="t" r="r" b="b"/>
            <a:pathLst>
              <a:path w="231843" h="203032" extrusionOk="0">
                <a:moveTo>
                  <a:pt x="161621" y="19118"/>
                </a:moveTo>
                <a:cubicBezTo>
                  <a:pt x="168308" y="19118"/>
                  <a:pt x="174996" y="25805"/>
                  <a:pt x="174996" y="33608"/>
                </a:cubicBezTo>
                <a:cubicBezTo>
                  <a:pt x="174996" y="36952"/>
                  <a:pt x="173882" y="41410"/>
                  <a:pt x="170538" y="43639"/>
                </a:cubicBezTo>
                <a:cubicBezTo>
                  <a:pt x="168308" y="46983"/>
                  <a:pt x="163850" y="48098"/>
                  <a:pt x="160506" y="48098"/>
                </a:cubicBezTo>
                <a:lnTo>
                  <a:pt x="131526" y="48098"/>
                </a:lnTo>
                <a:lnTo>
                  <a:pt x="150474" y="24691"/>
                </a:lnTo>
                <a:cubicBezTo>
                  <a:pt x="152704" y="21347"/>
                  <a:pt x="157162" y="19118"/>
                  <a:pt x="161621" y="19118"/>
                </a:cubicBezTo>
                <a:close/>
                <a:moveTo>
                  <a:pt x="72451" y="20232"/>
                </a:moveTo>
                <a:cubicBezTo>
                  <a:pt x="75795" y="20232"/>
                  <a:pt x="80253" y="21347"/>
                  <a:pt x="82482" y="24691"/>
                </a:cubicBezTo>
                <a:lnTo>
                  <a:pt x="101431" y="49213"/>
                </a:lnTo>
                <a:lnTo>
                  <a:pt x="71336" y="49213"/>
                </a:lnTo>
                <a:cubicBezTo>
                  <a:pt x="63534" y="48098"/>
                  <a:pt x="57961" y="42525"/>
                  <a:pt x="57961" y="34722"/>
                </a:cubicBezTo>
                <a:cubicBezTo>
                  <a:pt x="57961" y="31379"/>
                  <a:pt x="59075" y="26920"/>
                  <a:pt x="61304" y="24691"/>
                </a:cubicBezTo>
                <a:cubicBezTo>
                  <a:pt x="64648" y="21347"/>
                  <a:pt x="67992" y="20232"/>
                  <a:pt x="72451" y="20232"/>
                </a:cubicBezTo>
                <a:close/>
                <a:moveTo>
                  <a:pt x="140443" y="68161"/>
                </a:moveTo>
                <a:lnTo>
                  <a:pt x="141557" y="97142"/>
                </a:lnTo>
                <a:lnTo>
                  <a:pt x="141557" y="176280"/>
                </a:lnTo>
                <a:cubicBezTo>
                  <a:pt x="141557" y="178509"/>
                  <a:pt x="140443" y="180739"/>
                  <a:pt x="138214" y="181853"/>
                </a:cubicBezTo>
                <a:cubicBezTo>
                  <a:pt x="135984" y="184083"/>
                  <a:pt x="133755" y="184083"/>
                  <a:pt x="131526" y="184083"/>
                </a:cubicBezTo>
                <a:lnTo>
                  <a:pt x="101431" y="184083"/>
                </a:lnTo>
                <a:cubicBezTo>
                  <a:pt x="99202" y="184083"/>
                  <a:pt x="96972" y="184083"/>
                  <a:pt x="94743" y="181853"/>
                </a:cubicBezTo>
                <a:cubicBezTo>
                  <a:pt x="92514" y="180739"/>
                  <a:pt x="91399" y="178509"/>
                  <a:pt x="92514" y="176280"/>
                </a:cubicBezTo>
                <a:lnTo>
                  <a:pt x="92514" y="68161"/>
                </a:lnTo>
                <a:close/>
                <a:moveTo>
                  <a:pt x="74373" y="1"/>
                </a:moveTo>
                <a:cubicBezTo>
                  <a:pt x="73363" y="1"/>
                  <a:pt x="72349" y="56"/>
                  <a:pt x="71336" y="169"/>
                </a:cubicBezTo>
                <a:cubicBezTo>
                  <a:pt x="62419" y="169"/>
                  <a:pt x="53502" y="3513"/>
                  <a:pt x="47929" y="10201"/>
                </a:cubicBezTo>
                <a:cubicBezTo>
                  <a:pt x="41241" y="15774"/>
                  <a:pt x="37897" y="24691"/>
                  <a:pt x="37897" y="33608"/>
                </a:cubicBezTo>
                <a:cubicBezTo>
                  <a:pt x="36783" y="43639"/>
                  <a:pt x="41241" y="51442"/>
                  <a:pt x="47929" y="58130"/>
                </a:cubicBezTo>
                <a:cubicBezTo>
                  <a:pt x="53502" y="64817"/>
                  <a:pt x="62419" y="68161"/>
                  <a:pt x="71336" y="68161"/>
                </a:cubicBezTo>
                <a:lnTo>
                  <a:pt x="4459" y="68161"/>
                </a:lnTo>
                <a:cubicBezTo>
                  <a:pt x="3344" y="68161"/>
                  <a:pt x="2229" y="69276"/>
                  <a:pt x="1115" y="70391"/>
                </a:cubicBezTo>
                <a:cubicBezTo>
                  <a:pt x="0" y="70391"/>
                  <a:pt x="0" y="71505"/>
                  <a:pt x="0" y="73734"/>
                </a:cubicBezTo>
                <a:lnTo>
                  <a:pt x="0" y="121663"/>
                </a:lnTo>
                <a:cubicBezTo>
                  <a:pt x="0" y="122778"/>
                  <a:pt x="0" y="123893"/>
                  <a:pt x="1115" y="125007"/>
                </a:cubicBezTo>
                <a:cubicBezTo>
                  <a:pt x="2229" y="125007"/>
                  <a:pt x="3344" y="126122"/>
                  <a:pt x="4459" y="126122"/>
                </a:cubicBezTo>
                <a:lnTo>
                  <a:pt x="18949" y="126122"/>
                </a:lnTo>
                <a:lnTo>
                  <a:pt x="18949" y="188541"/>
                </a:lnTo>
                <a:cubicBezTo>
                  <a:pt x="18949" y="196343"/>
                  <a:pt x="24522" y="203031"/>
                  <a:pt x="32324" y="203031"/>
                </a:cubicBezTo>
                <a:lnTo>
                  <a:pt x="198403" y="203031"/>
                </a:lnTo>
                <a:cubicBezTo>
                  <a:pt x="202862" y="203031"/>
                  <a:pt x="206206" y="200802"/>
                  <a:pt x="208435" y="198573"/>
                </a:cubicBezTo>
                <a:cubicBezTo>
                  <a:pt x="211779" y="195229"/>
                  <a:pt x="212893" y="191885"/>
                  <a:pt x="212893" y="187426"/>
                </a:cubicBezTo>
                <a:lnTo>
                  <a:pt x="212893" y="126122"/>
                </a:lnTo>
                <a:lnTo>
                  <a:pt x="227384" y="126122"/>
                </a:lnTo>
                <a:cubicBezTo>
                  <a:pt x="228498" y="126122"/>
                  <a:pt x="229613" y="125007"/>
                  <a:pt x="230727" y="123893"/>
                </a:cubicBezTo>
                <a:cubicBezTo>
                  <a:pt x="231842" y="122778"/>
                  <a:pt x="231842" y="121663"/>
                  <a:pt x="231842" y="120549"/>
                </a:cubicBezTo>
                <a:lnTo>
                  <a:pt x="231842" y="72620"/>
                </a:lnTo>
                <a:cubicBezTo>
                  <a:pt x="231842" y="71505"/>
                  <a:pt x="231842" y="70391"/>
                  <a:pt x="230727" y="70391"/>
                </a:cubicBezTo>
                <a:cubicBezTo>
                  <a:pt x="230727" y="69276"/>
                  <a:pt x="228498" y="68161"/>
                  <a:pt x="227384" y="68161"/>
                </a:cubicBezTo>
                <a:lnTo>
                  <a:pt x="161621" y="68161"/>
                </a:lnTo>
                <a:cubicBezTo>
                  <a:pt x="170538" y="68161"/>
                  <a:pt x="178340" y="64817"/>
                  <a:pt x="185028" y="59244"/>
                </a:cubicBezTo>
                <a:cubicBezTo>
                  <a:pt x="191716" y="52557"/>
                  <a:pt x="195059" y="43639"/>
                  <a:pt x="195059" y="33608"/>
                </a:cubicBezTo>
                <a:cubicBezTo>
                  <a:pt x="195059" y="24691"/>
                  <a:pt x="191716" y="16888"/>
                  <a:pt x="185028" y="10201"/>
                </a:cubicBezTo>
                <a:cubicBezTo>
                  <a:pt x="178340" y="3513"/>
                  <a:pt x="170538" y="169"/>
                  <a:pt x="161621" y="169"/>
                </a:cubicBezTo>
                <a:cubicBezTo>
                  <a:pt x="151589" y="169"/>
                  <a:pt x="141557" y="4628"/>
                  <a:pt x="135984" y="12430"/>
                </a:cubicBezTo>
                <a:lnTo>
                  <a:pt x="115921" y="36952"/>
                </a:lnTo>
                <a:lnTo>
                  <a:pt x="98087" y="12430"/>
                </a:lnTo>
                <a:cubicBezTo>
                  <a:pt x="92075" y="4414"/>
                  <a:pt x="83360" y="1"/>
                  <a:pt x="74373" y="1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endParaRPr sz="816" dirty="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609" y="6402495"/>
            <a:ext cx="1404147" cy="3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/>
          <p:nvPr/>
        </p:nvSpPr>
        <p:spPr>
          <a:xfrm>
            <a:off x="6136324" y="6300163"/>
            <a:ext cx="3850307" cy="15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20729" rIns="41470" bIns="20729" anchor="t" anchorCtr="0">
            <a:noAutofit/>
          </a:bodyPr>
          <a:lstStyle/>
          <a:p>
            <a:pPr algn="r"/>
            <a:r>
              <a:rPr lang="pt-BR" sz="544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This work is licensed under the Creative Commons Attribution-ShareAlike 4.0 International License. </a:t>
            </a:r>
            <a:endParaRPr sz="544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6658" y="6279935"/>
            <a:ext cx="184339" cy="18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14516" y="6279935"/>
            <a:ext cx="184339" cy="18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35018" y="6279935"/>
            <a:ext cx="184339" cy="1843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/>
          <p:nvPr/>
        </p:nvSpPr>
        <p:spPr>
          <a:xfrm>
            <a:off x="1548285" y="6248283"/>
            <a:ext cx="4573013" cy="9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70" tIns="20729" rIns="41470" bIns="20729" anchor="t" anchorCtr="0">
            <a:noAutofit/>
          </a:bodyPr>
          <a:lstStyle/>
          <a:p>
            <a:r>
              <a:rPr lang="pt-BR" sz="544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Original version: Strategyzer.com</a:t>
            </a:r>
            <a:endParaRPr sz="544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124;p26">
            <a:extLst>
              <a:ext uri="{FF2B5EF4-FFF2-40B4-BE49-F238E27FC236}">
                <a16:creationId xmlns:a16="http://schemas.microsoft.com/office/drawing/2014/main" id="{0AA40E4E-9115-6DE0-C36D-2ACE1D9840B7}"/>
              </a:ext>
            </a:extLst>
          </p:cNvPr>
          <p:cNvSpPr/>
          <p:nvPr/>
        </p:nvSpPr>
        <p:spPr>
          <a:xfrm>
            <a:off x="1916263" y="2348040"/>
            <a:ext cx="1118963" cy="75237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Инвеститори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124;p26">
            <a:extLst>
              <a:ext uri="{FF2B5EF4-FFF2-40B4-BE49-F238E27FC236}">
                <a16:creationId xmlns:a16="http://schemas.microsoft.com/office/drawing/2014/main" id="{ECB0CFD3-CC1C-C4FF-347C-691FDC67C188}"/>
              </a:ext>
            </a:extLst>
          </p:cNvPr>
          <p:cNvSpPr/>
          <p:nvPr/>
        </p:nvSpPr>
        <p:spPr>
          <a:xfrm>
            <a:off x="1695791" y="2955145"/>
            <a:ext cx="1118963" cy="752371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Заинтересовани лица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124;p26">
            <a:extLst>
              <a:ext uri="{FF2B5EF4-FFF2-40B4-BE49-F238E27FC236}">
                <a16:creationId xmlns:a16="http://schemas.microsoft.com/office/drawing/2014/main" id="{32F605E1-F7E5-7D99-6683-C6F7CE28E580}"/>
              </a:ext>
            </a:extLst>
          </p:cNvPr>
          <p:cNvSpPr/>
          <p:nvPr/>
        </p:nvSpPr>
        <p:spPr>
          <a:xfrm>
            <a:off x="1794243" y="3592587"/>
            <a:ext cx="1118963" cy="75237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Учени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124;p26">
            <a:extLst>
              <a:ext uri="{FF2B5EF4-FFF2-40B4-BE49-F238E27FC236}">
                <a16:creationId xmlns:a16="http://schemas.microsoft.com/office/drawing/2014/main" id="{71B3FFFD-0606-A154-CE6A-679982D337D3}"/>
              </a:ext>
            </a:extLst>
          </p:cNvPr>
          <p:cNvSpPr/>
          <p:nvPr/>
        </p:nvSpPr>
        <p:spPr>
          <a:xfrm>
            <a:off x="1989728" y="4054427"/>
            <a:ext cx="1118963" cy="752371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Доставчиците на суровини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Google Shape;128;p26">
            <a:extLst>
              <a:ext uri="{FF2B5EF4-FFF2-40B4-BE49-F238E27FC236}">
                <a16:creationId xmlns:a16="http://schemas.microsoft.com/office/drawing/2014/main" id="{C8176B6F-C8EC-89CE-1C65-775AD18F9C08}"/>
              </a:ext>
            </a:extLst>
          </p:cNvPr>
          <p:cNvSpPr/>
          <p:nvPr/>
        </p:nvSpPr>
        <p:spPr>
          <a:xfrm>
            <a:off x="5465377" y="2409397"/>
            <a:ext cx="1118963" cy="752371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Освен бизнес успех Данон се ангажира и със социален прогрес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Google Shape;128;p26">
            <a:extLst>
              <a:ext uri="{FF2B5EF4-FFF2-40B4-BE49-F238E27FC236}">
                <a16:creationId xmlns:a16="http://schemas.microsoft.com/office/drawing/2014/main" id="{93E2CB3E-D264-1CD1-D65D-0B78A0106867}"/>
              </a:ext>
            </a:extLst>
          </p:cNvPr>
          <p:cNvSpPr/>
          <p:nvPr/>
        </p:nvSpPr>
        <p:spPr>
          <a:xfrm>
            <a:off x="5268968" y="3218999"/>
            <a:ext cx="1118963" cy="752371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Качествени и здравословни продукти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28;p26">
            <a:extLst>
              <a:ext uri="{FF2B5EF4-FFF2-40B4-BE49-F238E27FC236}">
                <a16:creationId xmlns:a16="http://schemas.microsoft.com/office/drawing/2014/main" id="{3865F95C-51BD-EF71-BBB4-337AC1E67DF9}"/>
              </a:ext>
            </a:extLst>
          </p:cNvPr>
          <p:cNvSpPr/>
          <p:nvPr/>
        </p:nvSpPr>
        <p:spPr>
          <a:xfrm>
            <a:off x="5481360" y="4021958"/>
            <a:ext cx="1118963" cy="75237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Грижа към обществото и научните изследвания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129;p26">
            <a:extLst>
              <a:ext uri="{FF2B5EF4-FFF2-40B4-BE49-F238E27FC236}">
                <a16:creationId xmlns:a16="http://schemas.microsoft.com/office/drawing/2014/main" id="{7762E5A3-7FE8-11EB-4335-079DB8A95626}"/>
              </a:ext>
            </a:extLst>
          </p:cNvPr>
          <p:cNvSpPr/>
          <p:nvPr/>
        </p:nvSpPr>
        <p:spPr>
          <a:xfrm>
            <a:off x="7614459" y="2264690"/>
            <a:ext cx="1118963" cy="752371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Традиция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Разпознаваемост на бранда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Кооперация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135;p26">
            <a:extLst>
              <a:ext uri="{FF2B5EF4-FFF2-40B4-BE49-F238E27FC236}">
                <a16:creationId xmlns:a16="http://schemas.microsoft.com/office/drawing/2014/main" id="{304F7099-8DC5-790A-7E01-1F02775C73D3}"/>
              </a:ext>
            </a:extLst>
          </p:cNvPr>
          <p:cNvSpPr/>
          <p:nvPr/>
        </p:nvSpPr>
        <p:spPr>
          <a:xfrm>
            <a:off x="4543958" y="5358246"/>
            <a:ext cx="1118963" cy="752371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Реклама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Данъци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133;p26">
            <a:extLst>
              <a:ext uri="{FF2B5EF4-FFF2-40B4-BE49-F238E27FC236}">
                <a16:creationId xmlns:a16="http://schemas.microsoft.com/office/drawing/2014/main" id="{65544729-F32F-E716-0ED0-902911C9EF8C}"/>
              </a:ext>
            </a:extLst>
          </p:cNvPr>
          <p:cNvSpPr/>
          <p:nvPr/>
        </p:nvSpPr>
        <p:spPr>
          <a:xfrm>
            <a:off x="7395960" y="4984860"/>
            <a:ext cx="1118963" cy="752371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Млечни</a:t>
            </a:r>
            <a:r>
              <a:rPr lang="en-US" sz="816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продукти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Продукти на растителна основа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133;p26">
            <a:extLst>
              <a:ext uri="{FF2B5EF4-FFF2-40B4-BE49-F238E27FC236}">
                <a16:creationId xmlns:a16="http://schemas.microsoft.com/office/drawing/2014/main" id="{BEE0CC33-9059-9772-0F53-8B97D9D8E6BA}"/>
              </a:ext>
            </a:extLst>
          </p:cNvPr>
          <p:cNvSpPr/>
          <p:nvPr/>
        </p:nvSpPr>
        <p:spPr>
          <a:xfrm>
            <a:off x="8603794" y="4966436"/>
            <a:ext cx="1118963" cy="752371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Специализирани продукти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За деца и възрастни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Google Shape;133;p26">
            <a:extLst>
              <a:ext uri="{FF2B5EF4-FFF2-40B4-BE49-F238E27FC236}">
                <a16:creationId xmlns:a16="http://schemas.microsoft.com/office/drawing/2014/main" id="{CD904515-8BBA-771F-A69F-B7D6F4F0C181}"/>
              </a:ext>
            </a:extLst>
          </p:cNvPr>
          <p:cNvSpPr/>
          <p:nvPr/>
        </p:nvSpPr>
        <p:spPr>
          <a:xfrm>
            <a:off x="9575321" y="5583058"/>
            <a:ext cx="971873" cy="55864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Бутилирани води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129;p26">
            <a:extLst>
              <a:ext uri="{FF2B5EF4-FFF2-40B4-BE49-F238E27FC236}">
                <a16:creationId xmlns:a16="http://schemas.microsoft.com/office/drawing/2014/main" id="{2BD18B1A-B2A8-09EF-FDE2-87B6D2F37436}"/>
              </a:ext>
            </a:extLst>
          </p:cNvPr>
          <p:cNvSpPr/>
          <p:nvPr/>
        </p:nvSpPr>
        <p:spPr>
          <a:xfrm>
            <a:off x="9212348" y="3612036"/>
            <a:ext cx="1118963" cy="752371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41470" tIns="41470" rIns="41470" bIns="41470" anchor="ctr" anchorCtr="0">
            <a:noAutofit/>
          </a:bodyPr>
          <a:lstStyle/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САЩ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Китай</a:t>
            </a:r>
          </a:p>
          <a:p>
            <a:pPr algn="ctr"/>
            <a:r>
              <a:rPr lang="bg-BG" sz="816" dirty="0">
                <a:latin typeface="Raleway"/>
                <a:ea typeface="Raleway"/>
                <a:cs typeface="Raleway"/>
                <a:sym typeface="Raleway"/>
              </a:rPr>
              <a:t>Франция</a:t>
            </a:r>
            <a:endParaRPr sz="816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AF840696-3914-5251-B079-72526860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2912"/>
            <a:ext cx="6800850" cy="1325880"/>
          </a:xfrm>
        </p:spPr>
        <p:txBody>
          <a:bodyPr/>
          <a:lstStyle/>
          <a:p>
            <a:r>
              <a:rPr lang="bg-BG" dirty="0"/>
              <a:t>Предимства на Бизнес модела</a:t>
            </a:r>
            <a:endParaRPr lang="en-US" dirty="0"/>
          </a:p>
        </p:txBody>
      </p:sp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2B3081D9-563F-2DA8-CB83-5B4A12A9D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688792"/>
            <a:ext cx="6800850" cy="384048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g-BG" sz="2400" dirty="0"/>
              <a:t>Разпознаваемост на бранда</a:t>
            </a:r>
          </a:p>
          <a:p>
            <a:pPr marL="342900" indent="-342900">
              <a:buFont typeface="+mj-lt"/>
              <a:buAutoNum type="arabicPeriod"/>
            </a:pPr>
            <a:r>
              <a:rPr lang="bg-BG" sz="2400" dirty="0"/>
              <a:t>Глобална мрежа от производствени и дистрибуторски мощности</a:t>
            </a:r>
          </a:p>
          <a:p>
            <a:pPr marL="342900" indent="-342900">
              <a:buFont typeface="+mj-lt"/>
              <a:buAutoNum type="arabicPeriod"/>
            </a:pPr>
            <a:r>
              <a:rPr lang="bg-BG" sz="2400" dirty="0"/>
              <a:t>Инвестиции научноизследователска и развойна дейност </a:t>
            </a:r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FFE5A706-A417-D82B-F398-F45F88A8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2863E00-DA1E-255C-F4DC-7D3F50A1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4" y="4061774"/>
            <a:ext cx="7338696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9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AF840696-3914-5251-B079-72526860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 anchor="t">
            <a:normAutofit/>
          </a:bodyPr>
          <a:lstStyle/>
          <a:p>
            <a:r>
              <a:rPr lang="bg-BG" sz="4100" dirty="0"/>
              <a:t>Предимства на социалния модела</a:t>
            </a:r>
            <a:endParaRPr lang="en-US" sz="4100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E43D4735-5AD8-EECF-33DF-144A00B9ED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928482"/>
            <a:ext cx="5003321" cy="4427867"/>
          </a:xfrm>
        </p:spPr>
        <p:txBody>
          <a:bodyPr/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400" dirty="0"/>
              <a:t>A</a:t>
            </a:r>
            <a:r>
              <a:rPr lang="ru-RU" sz="2400" dirty="0"/>
              <a:t>нгажира </a:t>
            </a:r>
            <a:r>
              <a:rPr lang="bg-BG" sz="2400" dirty="0"/>
              <a:t>се </a:t>
            </a:r>
            <a:r>
              <a:rPr lang="ru-RU" sz="2400" dirty="0"/>
              <a:t>разработва</a:t>
            </a:r>
            <a:r>
              <a:rPr lang="bg-BG" sz="2400" dirty="0"/>
              <a:t>нето на</a:t>
            </a:r>
            <a:r>
              <a:rPr lang="ru-RU" sz="2400" dirty="0"/>
              <a:t> здравословни продукти</a:t>
            </a:r>
            <a:endParaRPr lang="en-US" sz="24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ru-RU" sz="2400" dirty="0"/>
              <a:t>Стреми се да намали въздействието си върху околната среда</a:t>
            </a:r>
            <a:endParaRPr lang="en-US" sz="24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ru-RU" sz="2400" dirty="0"/>
              <a:t>Насърчава се устойчивото развитие на </a:t>
            </a:r>
            <a:r>
              <a:rPr lang="bg-BG" sz="2400" dirty="0"/>
              <a:t>местните</a:t>
            </a:r>
            <a:r>
              <a:rPr lang="ru-RU" sz="2400" dirty="0"/>
              <a:t> общности</a:t>
            </a:r>
            <a:endParaRPr lang="en-US" sz="2400" dirty="0"/>
          </a:p>
        </p:txBody>
      </p:sp>
      <p:pic>
        <p:nvPicPr>
          <p:cNvPr id="7" name="Картина 6" descr="Картина, която съдържа текст, кръг, компактдиск&#10;&#10;Описанието е генерирано автоматично">
            <a:extLst>
              <a:ext uri="{FF2B5EF4-FFF2-40B4-BE49-F238E27FC236}">
                <a16:creationId xmlns:a16="http://schemas.microsoft.com/office/drawing/2014/main" id="{FABE957D-4D81-3B71-387C-8736C1CE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63" y="1511360"/>
            <a:ext cx="4753963" cy="4838640"/>
          </a:xfrm>
          <a:prstGeom prst="rect">
            <a:avLst/>
          </a:prstGeom>
          <a:noFill/>
        </p:spPr>
      </p:pic>
      <p:sp>
        <p:nvSpPr>
          <p:cNvPr id="36" name="Date Placeholder 15">
            <a:extLst>
              <a:ext uri="{FF2B5EF4-FFF2-40B4-BE49-F238E27FC236}">
                <a16:creationId xmlns:a16="http://schemas.microsoft.com/office/drawing/2014/main" id="{D6961675-1A8D-AD7F-2987-6D6DE2AB15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</a:t>
            </a:r>
            <a:r>
              <a:rPr lang="bg-BG" dirty="0"/>
              <a:t>24</a:t>
            </a:r>
            <a:endParaRPr lang="en-US" dirty="0"/>
          </a:p>
        </p:txBody>
      </p:sp>
      <p:sp>
        <p:nvSpPr>
          <p:cNvPr id="38" name="Footer Placeholder 16">
            <a:extLst>
              <a:ext uri="{FF2B5EF4-FFF2-40B4-BE49-F238E27FC236}">
                <a16:creationId xmlns:a16="http://schemas.microsoft.com/office/drawing/2014/main" id="{2CEE9E75-D6CA-3368-C572-513BFD40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bg-BG" dirty="0"/>
              <a:t>Данон</a:t>
            </a:r>
            <a:endParaRPr lang="en-US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FFE5A706-A417-D82B-F398-F45F88A8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pt-BR" smtClean="0"/>
              <a:pPr>
                <a:spcAft>
                  <a:spcPts val="600"/>
                </a:spcAft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45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AF840696-3914-5251-B079-72526860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2912"/>
            <a:ext cx="6800850" cy="1325880"/>
          </a:xfrm>
        </p:spPr>
        <p:txBody>
          <a:bodyPr/>
          <a:lstStyle/>
          <a:p>
            <a:r>
              <a:rPr lang="bg-BG" dirty="0"/>
              <a:t>Недостатъци на Бизнес модела</a:t>
            </a:r>
            <a:endParaRPr lang="en-US" dirty="0"/>
          </a:p>
        </p:txBody>
      </p:sp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2B3081D9-563F-2DA8-CB83-5B4A12A9D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688792"/>
            <a:ext cx="6800850" cy="384048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g-BG" sz="2400" dirty="0"/>
              <a:t>Сравнително високи цени</a:t>
            </a:r>
          </a:p>
          <a:p>
            <a:pPr marL="342900" indent="-342900">
              <a:buFont typeface="+mj-lt"/>
              <a:buAutoNum type="arabicPeriod"/>
            </a:pPr>
            <a:r>
              <a:rPr lang="bg-BG" sz="2400" dirty="0"/>
              <a:t>Висока конкуренция</a:t>
            </a:r>
          </a:p>
          <a:p>
            <a:pPr marL="342900" indent="-342900">
              <a:buFont typeface="+mj-lt"/>
              <a:buAutoNum type="arabicPeriod"/>
            </a:pPr>
            <a:r>
              <a:rPr lang="bg-BG" sz="2400" dirty="0"/>
              <a:t>Високи разходи за </a:t>
            </a:r>
            <a:r>
              <a:rPr lang="en-US" sz="2400" dirty="0"/>
              <a:t>R&amp;D</a:t>
            </a:r>
            <a:endParaRPr lang="bg-BG" sz="2400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FFE5A706-A417-D82B-F398-F45F88A8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3" name="Картина 2" descr="Картина, която съдържа текст, Шрифт, екранна снимка, линия&#10;&#10;Описанието е генерирано автоматично">
            <a:extLst>
              <a:ext uri="{FF2B5EF4-FFF2-40B4-BE49-F238E27FC236}">
                <a16:creationId xmlns:a16="http://schemas.microsoft.com/office/drawing/2014/main" id="{26B2C7FF-C6C6-AFDC-4990-4A4B13C49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400" y="3350823"/>
            <a:ext cx="5524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Картина 13" descr="Картина, която съдържа екранна снимка, текст, диаграма, линия&#10;&#10;Описанието е генерирано автоматично">
            <a:extLst>
              <a:ext uri="{FF2B5EF4-FFF2-40B4-BE49-F238E27FC236}">
                <a16:creationId xmlns:a16="http://schemas.microsoft.com/office/drawing/2014/main" id="{8DA1F2FE-D638-DF83-91A6-036EAF683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79" y="68263"/>
            <a:ext cx="10184054" cy="6721475"/>
          </a:xfrm>
          <a:prstGeom prst="rect">
            <a:avLst/>
          </a:prstGeom>
          <a:noFill/>
        </p:spPr>
      </p:pic>
      <p:sp>
        <p:nvSpPr>
          <p:cNvPr id="4" name="Контейнер за дата 3" hidden="1">
            <a:extLst>
              <a:ext uri="{FF2B5EF4-FFF2-40B4-BE49-F238E27FC236}">
                <a16:creationId xmlns:a16="http://schemas.microsoft.com/office/drawing/2014/main" id="{DA99615E-DAC1-76CC-9C3E-D5C81DFA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D32F42C4-CC37-10A1-3C85-9118052E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bg-BG" dirty="0"/>
              <a:t>Данон</a:t>
            </a:r>
            <a:endParaRPr lang="en-US" dirty="0"/>
          </a:p>
        </p:txBody>
      </p:sp>
      <p:sp>
        <p:nvSpPr>
          <p:cNvPr id="6" name="Контейнер за номер на слайда 5" hidden="1">
            <a:extLst>
              <a:ext uri="{FF2B5EF4-FFF2-40B4-BE49-F238E27FC236}">
                <a16:creationId xmlns:a16="http://schemas.microsoft.com/office/drawing/2014/main" id="{7ABF53BA-735D-0ADD-C61E-928C7DF1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0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A1E4639-09BF-4D95-1C8C-E00D5DCF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Предложение за подобряване на стратегия</a:t>
            </a:r>
            <a:endParaRPr lang="en-US" dirty="0"/>
          </a:p>
        </p:txBody>
      </p:sp>
      <p:pic>
        <p:nvPicPr>
          <p:cNvPr id="16" name="Контейнер за онлайн изображение 15" descr="Search Inventory with solid fill">
            <a:extLst>
              <a:ext uri="{FF2B5EF4-FFF2-40B4-BE49-F238E27FC236}">
                <a16:creationId xmlns:a16="http://schemas.microsoft.com/office/drawing/2014/main" id="{973C1C01-2514-855F-AB52-AFBA1C8A34C4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pic>
        <p:nvPicPr>
          <p:cNvPr id="18" name="Контейнер за онлайн изображение 17" descr="Globe outline">
            <a:extLst>
              <a:ext uri="{FF2B5EF4-FFF2-40B4-BE49-F238E27FC236}">
                <a16:creationId xmlns:a16="http://schemas.microsoft.com/office/drawing/2014/main" id="{9852958D-9AF2-F6F6-6672-37BFF2F05F3F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pic>
        <p:nvPicPr>
          <p:cNvPr id="20" name="Контейнер за онлайн изображение 19" descr="Beaker with solid fill">
            <a:extLst>
              <a:ext uri="{FF2B5EF4-FFF2-40B4-BE49-F238E27FC236}">
                <a16:creationId xmlns:a16="http://schemas.microsoft.com/office/drawing/2014/main" id="{4C530E39-A26C-4B31-2314-9BED97981708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/>
      </p:pic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A93D8B81-8386-4811-AA67-ADEE5ADB8BA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bg-BG" dirty="0"/>
              <a:t>Нови продукти</a:t>
            </a:r>
            <a:endParaRPr lang="en-US" dirty="0"/>
          </a:p>
        </p:txBody>
      </p:sp>
      <p:sp>
        <p:nvSpPr>
          <p:cNvPr id="7" name="Контейнер за съдържание 6">
            <a:extLst>
              <a:ext uri="{FF2B5EF4-FFF2-40B4-BE49-F238E27FC236}">
                <a16:creationId xmlns:a16="http://schemas.microsoft.com/office/drawing/2014/main" id="{BBD01442-D03F-7E3A-FEB3-2E1499EBDD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Да </a:t>
            </a:r>
            <a:r>
              <a:rPr lang="bg-BG" noProof="1"/>
              <a:t>разработи</a:t>
            </a:r>
            <a:r>
              <a:rPr lang="ru-RU" dirty="0"/>
              <a:t> нови </a:t>
            </a:r>
            <a:r>
              <a:rPr lang="bg-BG" dirty="0"/>
              <a:t>продукти</a:t>
            </a:r>
            <a:r>
              <a:rPr lang="ru-RU" dirty="0"/>
              <a:t>, които са насочени към специфични потребителски сегменти, като например хора с алергии или хора, които следят теглото си.</a:t>
            </a:r>
            <a:endParaRPr lang="en-US" dirty="0"/>
          </a:p>
        </p:txBody>
      </p:sp>
      <p:sp>
        <p:nvSpPr>
          <p:cNvPr id="8" name="Текстов контейнер 7">
            <a:extLst>
              <a:ext uri="{FF2B5EF4-FFF2-40B4-BE49-F238E27FC236}">
                <a16:creationId xmlns:a16="http://schemas.microsoft.com/office/drawing/2014/main" id="{771A3891-0E08-AC29-C3E1-60D3A7FE532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bg-BG" dirty="0"/>
              <a:t>Пазарно разширяване</a:t>
            </a:r>
            <a:endParaRPr lang="en-US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89FFACCE-644F-8421-6201-4897C264A59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ru-RU" dirty="0"/>
              <a:t>Да разшири присъствието си в развиващите се пазари, където има нарастващо търсене на здравословни храни.</a:t>
            </a:r>
            <a:endParaRPr lang="en-US" dirty="0"/>
          </a:p>
        </p:txBody>
      </p:sp>
      <p:sp>
        <p:nvSpPr>
          <p:cNvPr id="10" name="Текстов контейнер 9">
            <a:extLst>
              <a:ext uri="{FF2B5EF4-FFF2-40B4-BE49-F238E27FC236}">
                <a16:creationId xmlns:a16="http://schemas.microsoft.com/office/drawing/2014/main" id="{8635520E-9079-97B3-81D0-53EFA743C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R&amp;D</a:t>
            </a:r>
          </a:p>
        </p:txBody>
      </p:sp>
      <p:sp>
        <p:nvSpPr>
          <p:cNvPr id="11" name="Контейнер за съдържание 10">
            <a:extLst>
              <a:ext uri="{FF2B5EF4-FFF2-40B4-BE49-F238E27FC236}">
                <a16:creationId xmlns:a16="http://schemas.microsoft.com/office/drawing/2014/main" id="{C9987C54-682F-8063-8974-E245EA2D33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Да работи с университети и научни институти, за да разработи нови технологии за производството на здравословни храни.</a:t>
            </a:r>
            <a:endParaRPr lang="en-US" dirty="0"/>
          </a:p>
        </p:txBody>
      </p:sp>
      <p:sp>
        <p:nvSpPr>
          <p:cNvPr id="12" name="Контейнер за дата 11">
            <a:extLst>
              <a:ext uri="{FF2B5EF4-FFF2-40B4-BE49-F238E27FC236}">
                <a16:creationId xmlns:a16="http://schemas.microsoft.com/office/drawing/2014/main" id="{E6473BDD-D73E-4538-0514-3DA401B6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13" name="Контейнер за долния колонтитул 12">
            <a:extLst>
              <a:ext uri="{FF2B5EF4-FFF2-40B4-BE49-F238E27FC236}">
                <a16:creationId xmlns:a16="http://schemas.microsoft.com/office/drawing/2014/main" id="{7FBEBB9E-65B9-962F-E7EC-2FCA2BAEE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dirty="0"/>
              <a:t>Данон</a:t>
            </a:r>
            <a:endParaRPr lang="en-US" dirty="0"/>
          </a:p>
        </p:txBody>
      </p:sp>
      <p:sp>
        <p:nvSpPr>
          <p:cNvPr id="14" name="Контейнер за номер на слайда 13">
            <a:extLst>
              <a:ext uri="{FF2B5EF4-FFF2-40B4-BE49-F238E27FC236}">
                <a16:creationId xmlns:a16="http://schemas.microsoft.com/office/drawing/2014/main" id="{470A202E-F7CB-6439-363F-4BA032B8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352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" id="{F7F8C356-31EF-4F77-9327-20EDE6871B3D}" vid="{7DADADB3-66BB-48D3-AA25-3DEAB7CAA1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8D7BA3-8A6F-4F51-B1EE-3B01AA004F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19A930-1B99-4E6A-8FC0-F4EC96DB90CA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71af3243-3dd4-4a8d-8c0d-dd76da1f02a5"/>
    <ds:schemaRef ds:uri="http://schemas.microsoft.com/sharepoint/v3"/>
    <ds:schemaRef ds:uri="16c05727-aa75-4e4a-9b5f-8a80a1165891"/>
    <ds:schemaRef ds:uri="http://schemas.microsoft.com/office/infopath/2007/PartnerControls"/>
    <ds:schemaRef ds:uri="230e9df3-be65-4c73-a93b-d1236ebd677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80DA2CF-4896-4B03-AE27-7F4BBB1B6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{D1980064-5174-49A5-8706-1C92DF733C8D}tf33968143_win32</Template>
  <TotalTime>196</TotalTime>
  <Words>466</Words>
  <Application>Microsoft Office PowerPoint</Application>
  <PresentationFormat>Широк екран</PresentationFormat>
  <Paragraphs>126</Paragraphs>
  <Slides>10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7" baseType="lpstr">
      <vt:lpstr>Arial</vt:lpstr>
      <vt:lpstr>Avenir Next LT Pro</vt:lpstr>
      <vt:lpstr>Calibri</vt:lpstr>
      <vt:lpstr>Open Sans</vt:lpstr>
      <vt:lpstr>Raleway</vt:lpstr>
      <vt:lpstr>Wingdings</vt:lpstr>
      <vt:lpstr>Тема на Office</vt:lpstr>
      <vt:lpstr>ДАнон</vt:lpstr>
      <vt:lpstr>История на данон</vt:lpstr>
      <vt:lpstr>Презентация на PowerPoint</vt:lpstr>
      <vt:lpstr>Презентация на PowerPoint</vt:lpstr>
      <vt:lpstr>Предимства на Бизнес модела</vt:lpstr>
      <vt:lpstr>Предимства на социалния модела</vt:lpstr>
      <vt:lpstr>Недостатъци на Бизнес модела</vt:lpstr>
      <vt:lpstr>Презентация на PowerPoint</vt:lpstr>
      <vt:lpstr>Предложение за подобряване на стратегия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Strategy_Danone_Vasil_Tsenkov_Veselin_Fartsov</dc:title>
  <dc:creator>Васил Димитров Ценков</dc:creator>
  <cp:lastModifiedBy>Васил Димитров Ценков</cp:lastModifiedBy>
  <cp:revision>6</cp:revision>
  <dcterms:created xsi:type="dcterms:W3CDTF">2024-01-11T18:39:59Z</dcterms:created>
  <dcterms:modified xsi:type="dcterms:W3CDTF">2024-01-12T19:30:45Z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